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20" r:id="rId2"/>
    <p:sldId id="704" r:id="rId3"/>
    <p:sldId id="669" r:id="rId4"/>
    <p:sldId id="671" r:id="rId5"/>
    <p:sldId id="666" r:id="rId6"/>
    <p:sldId id="706" r:id="rId7"/>
    <p:sldId id="692" r:id="rId8"/>
    <p:sldId id="703" r:id="rId9"/>
    <p:sldId id="702" r:id="rId10"/>
    <p:sldId id="694" r:id="rId11"/>
    <p:sldId id="693" r:id="rId12"/>
    <p:sldId id="697" r:id="rId13"/>
    <p:sldId id="698" r:id="rId14"/>
    <p:sldId id="701" r:id="rId15"/>
    <p:sldId id="699" r:id="rId16"/>
    <p:sldId id="700" r:id="rId17"/>
    <p:sldId id="696" r:id="rId18"/>
    <p:sldId id="662" r:id="rId19"/>
    <p:sldId id="680" r:id="rId20"/>
    <p:sldId id="683" r:id="rId21"/>
    <p:sldId id="684" r:id="rId22"/>
    <p:sldId id="685" r:id="rId23"/>
    <p:sldId id="681" r:id="rId24"/>
  </p:sldIdLst>
  <p:sldSz cx="9144000" cy="6858000" type="screen4x3"/>
  <p:notesSz cx="6797675" cy="9926638"/>
  <p:defaultTextStyle>
    <a:defPPr>
      <a:defRPr lang="pl-PL"/>
    </a:defPPr>
    <a:lvl1pPr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a Kondel" initials="BK" lastIdx="1" clrIdx="0">
    <p:extLst>
      <p:ext uri="{19B8F6BF-5375-455C-9EA6-DF929625EA0E}">
        <p15:presenceInfo xmlns:p15="http://schemas.microsoft.com/office/powerpoint/2012/main" xmlns="" userId="S-1-5-21-1670398141-22115980-326569147-191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FF"/>
    <a:srgbClr val="FF9900"/>
    <a:srgbClr val="FFFF99"/>
    <a:srgbClr val="CC00CC"/>
    <a:srgbClr val="CC3300"/>
    <a:srgbClr val="00FFFF"/>
    <a:srgbClr val="00FF00"/>
    <a:srgbClr val="FF3399"/>
    <a:srgbClr val="FF00FF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384" autoAdjust="0"/>
  </p:normalViewPr>
  <p:slideViewPr>
    <p:cSldViewPr snapToGrid="0" snapToObjects="1">
      <p:cViewPr varScale="1">
        <p:scale>
          <a:sx n="116" d="100"/>
          <a:sy n="116" d="100"/>
        </p:scale>
        <p:origin x="-164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882" y="-72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806F51-CA3D-4319-AAC2-01F29ADAE3B9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4488622F-4094-446B-A91C-4859F82DA4B2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2013</a:t>
          </a:r>
          <a:endParaRPr lang="pl-PL" dirty="0">
            <a:solidFill>
              <a:schemeClr val="tx1"/>
            </a:solidFill>
          </a:endParaRPr>
        </a:p>
      </dgm:t>
    </dgm:pt>
    <dgm:pt modelId="{4CE29D6C-3DC2-4A31-A208-CA5C7F3C4B85}" type="parTrans" cxnId="{99BBFEC7-5C9E-428C-B205-304F5881CD8D}">
      <dgm:prSet/>
      <dgm:spPr/>
      <dgm:t>
        <a:bodyPr/>
        <a:lstStyle/>
        <a:p>
          <a:endParaRPr lang="pl-PL"/>
        </a:p>
      </dgm:t>
    </dgm:pt>
    <dgm:pt modelId="{4637691E-929A-4CA9-AF06-580BAE286832}" type="sibTrans" cxnId="{99BBFEC7-5C9E-428C-B205-304F5881CD8D}">
      <dgm:prSet/>
      <dgm:spPr/>
      <dgm:t>
        <a:bodyPr/>
        <a:lstStyle/>
        <a:p>
          <a:endParaRPr lang="pl-PL"/>
        </a:p>
      </dgm:t>
    </dgm:pt>
    <dgm:pt modelId="{F67527AF-3D3C-4D47-9269-D8F4C5A4CC37}">
      <dgm:prSet phldrT="[Tekst]"/>
      <dgm:spPr>
        <a:solidFill>
          <a:srgbClr val="FF9900"/>
        </a:solidFill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2014</a:t>
          </a:r>
          <a:endParaRPr lang="pl-PL" dirty="0">
            <a:solidFill>
              <a:schemeClr val="tx1"/>
            </a:solidFill>
          </a:endParaRPr>
        </a:p>
      </dgm:t>
    </dgm:pt>
    <dgm:pt modelId="{E5A7834E-7135-463E-AD9D-88652D1DC8F7}" type="parTrans" cxnId="{470577D6-E7BC-4DAA-953C-79FFB7BD665C}">
      <dgm:prSet/>
      <dgm:spPr/>
      <dgm:t>
        <a:bodyPr/>
        <a:lstStyle/>
        <a:p>
          <a:endParaRPr lang="pl-PL"/>
        </a:p>
      </dgm:t>
    </dgm:pt>
    <dgm:pt modelId="{7AB82DD2-C74F-46DF-8689-6737355DED30}" type="sibTrans" cxnId="{470577D6-E7BC-4DAA-953C-79FFB7BD665C}">
      <dgm:prSet/>
      <dgm:spPr/>
      <dgm:t>
        <a:bodyPr/>
        <a:lstStyle/>
        <a:p>
          <a:endParaRPr lang="pl-PL"/>
        </a:p>
      </dgm:t>
    </dgm:pt>
    <dgm:pt modelId="{C70CD5DA-FDDE-465A-9708-411624169765}">
      <dgm:prSet phldrT="[Tekst]"/>
      <dgm:spPr>
        <a:solidFill>
          <a:srgbClr val="FF9900"/>
        </a:solidFill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48,7%</a:t>
          </a:r>
          <a:endParaRPr lang="pl-PL" dirty="0">
            <a:solidFill>
              <a:schemeClr val="tx1"/>
            </a:solidFill>
          </a:endParaRPr>
        </a:p>
      </dgm:t>
    </dgm:pt>
    <dgm:pt modelId="{E8C51117-5511-401D-9DA7-48A81B109C79}" type="parTrans" cxnId="{BD4B93DF-5F0E-43FE-8229-679BE3316F34}">
      <dgm:prSet/>
      <dgm:spPr/>
      <dgm:t>
        <a:bodyPr/>
        <a:lstStyle/>
        <a:p>
          <a:endParaRPr lang="pl-PL"/>
        </a:p>
      </dgm:t>
    </dgm:pt>
    <dgm:pt modelId="{1DD205E5-6774-4371-A4D4-8E9C0D3BBE9C}" type="sibTrans" cxnId="{BD4B93DF-5F0E-43FE-8229-679BE3316F34}">
      <dgm:prSet/>
      <dgm:spPr/>
      <dgm:t>
        <a:bodyPr/>
        <a:lstStyle/>
        <a:p>
          <a:endParaRPr lang="pl-PL"/>
        </a:p>
      </dgm:t>
    </dgm:pt>
    <dgm:pt modelId="{B5854484-5E31-497E-98C9-9CD398061BEB}">
      <dgm:prSet phldrT="[Tekst]"/>
      <dgm:spPr>
        <a:solidFill>
          <a:srgbClr val="FFFF99"/>
        </a:solidFill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2015</a:t>
          </a:r>
          <a:endParaRPr lang="pl-PL" dirty="0">
            <a:solidFill>
              <a:schemeClr val="tx1"/>
            </a:solidFill>
          </a:endParaRPr>
        </a:p>
      </dgm:t>
    </dgm:pt>
    <dgm:pt modelId="{F1B09E58-2F28-4C67-9676-A58B6C44A988}" type="parTrans" cxnId="{3B41BB9A-ACAB-4B80-8D83-7B4CC4C02607}">
      <dgm:prSet/>
      <dgm:spPr/>
      <dgm:t>
        <a:bodyPr/>
        <a:lstStyle/>
        <a:p>
          <a:endParaRPr lang="pl-PL"/>
        </a:p>
      </dgm:t>
    </dgm:pt>
    <dgm:pt modelId="{7EB13D07-76DF-4642-915E-0F84C003FFEB}" type="sibTrans" cxnId="{3B41BB9A-ACAB-4B80-8D83-7B4CC4C02607}">
      <dgm:prSet/>
      <dgm:spPr/>
      <dgm:t>
        <a:bodyPr/>
        <a:lstStyle/>
        <a:p>
          <a:endParaRPr lang="pl-PL"/>
        </a:p>
      </dgm:t>
    </dgm:pt>
    <dgm:pt modelId="{ACB82956-A5B2-42AF-A0FA-478C758DEFFF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2012</a:t>
          </a:r>
          <a:endParaRPr lang="pl-PL" dirty="0">
            <a:solidFill>
              <a:schemeClr val="tx1"/>
            </a:solidFill>
          </a:endParaRPr>
        </a:p>
      </dgm:t>
    </dgm:pt>
    <dgm:pt modelId="{A53B9739-6541-4828-B39F-9215D232B460}" type="parTrans" cxnId="{9B1B51FA-DC82-48C2-8056-0CFE48CF1AD4}">
      <dgm:prSet/>
      <dgm:spPr/>
      <dgm:t>
        <a:bodyPr/>
        <a:lstStyle/>
        <a:p>
          <a:endParaRPr lang="pl-PL"/>
        </a:p>
      </dgm:t>
    </dgm:pt>
    <dgm:pt modelId="{62F101E7-BE8D-417E-9908-E7BF51C8A3B1}" type="sibTrans" cxnId="{9B1B51FA-DC82-48C2-8056-0CFE48CF1AD4}">
      <dgm:prSet/>
      <dgm:spPr/>
      <dgm:t>
        <a:bodyPr/>
        <a:lstStyle/>
        <a:p>
          <a:endParaRPr lang="pl-PL"/>
        </a:p>
      </dgm:t>
    </dgm:pt>
    <dgm:pt modelId="{25C1EDAD-D440-42A7-BF90-4A57D7FCE9E5}">
      <dgm:prSet phldrT="[Tekst]"/>
      <dgm:spPr>
        <a:solidFill>
          <a:srgbClr val="FFCCFF"/>
        </a:solidFill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2016</a:t>
          </a:r>
          <a:endParaRPr lang="pl-PL" dirty="0">
            <a:solidFill>
              <a:schemeClr val="tx1"/>
            </a:solidFill>
          </a:endParaRPr>
        </a:p>
      </dgm:t>
    </dgm:pt>
    <dgm:pt modelId="{1ED338B3-AB2B-420D-BE09-398C3A4BB46A}" type="parTrans" cxnId="{111D9B4C-FF6F-42AB-A3D0-EFA125E2C1C1}">
      <dgm:prSet/>
      <dgm:spPr/>
      <dgm:t>
        <a:bodyPr/>
        <a:lstStyle/>
        <a:p>
          <a:endParaRPr lang="pl-PL"/>
        </a:p>
      </dgm:t>
    </dgm:pt>
    <dgm:pt modelId="{EAF8C399-7E4E-4FC0-9F33-04D0831E2B48}" type="sibTrans" cxnId="{111D9B4C-FF6F-42AB-A3D0-EFA125E2C1C1}">
      <dgm:prSet/>
      <dgm:spPr/>
      <dgm:t>
        <a:bodyPr/>
        <a:lstStyle/>
        <a:p>
          <a:endParaRPr lang="pl-PL"/>
        </a:p>
      </dgm:t>
    </dgm:pt>
    <dgm:pt modelId="{F23B0847-01E4-4C97-B888-AC20467B21A8}">
      <dgm:prSet phldrT="[Tekst]"/>
      <dgm:spPr>
        <a:solidFill>
          <a:srgbClr val="FFCCFF"/>
        </a:solidFill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88,7%</a:t>
          </a:r>
          <a:endParaRPr lang="pl-PL" dirty="0">
            <a:solidFill>
              <a:schemeClr val="tx1"/>
            </a:solidFill>
          </a:endParaRPr>
        </a:p>
      </dgm:t>
    </dgm:pt>
    <dgm:pt modelId="{FA2F7C8B-D336-45C6-B604-F86448CAE145}" type="parTrans" cxnId="{149DC3FF-F540-48CE-B1D9-CD46E91A7F4E}">
      <dgm:prSet/>
      <dgm:spPr/>
      <dgm:t>
        <a:bodyPr/>
        <a:lstStyle/>
        <a:p>
          <a:endParaRPr lang="pl-PL"/>
        </a:p>
      </dgm:t>
    </dgm:pt>
    <dgm:pt modelId="{28B66663-9577-4A6D-ACC8-5328242B7BB7}" type="sibTrans" cxnId="{149DC3FF-F540-48CE-B1D9-CD46E91A7F4E}">
      <dgm:prSet/>
      <dgm:spPr/>
      <dgm:t>
        <a:bodyPr/>
        <a:lstStyle/>
        <a:p>
          <a:endParaRPr lang="pl-PL"/>
        </a:p>
      </dgm:t>
    </dgm:pt>
    <dgm:pt modelId="{048AE013-ED4B-406B-BB7E-C0E1D1AFA8E3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0,0%</a:t>
          </a:r>
          <a:endParaRPr lang="pl-PL" dirty="0">
            <a:solidFill>
              <a:schemeClr val="tx1"/>
            </a:solidFill>
          </a:endParaRPr>
        </a:p>
      </dgm:t>
    </dgm:pt>
    <dgm:pt modelId="{57D9429C-FE8F-4E98-81F2-A7506ADBD58A}" type="parTrans" cxnId="{56BA7A85-CA9E-4230-B158-6393A5AED5AE}">
      <dgm:prSet/>
      <dgm:spPr/>
      <dgm:t>
        <a:bodyPr/>
        <a:lstStyle/>
        <a:p>
          <a:endParaRPr lang="pl-PL"/>
        </a:p>
      </dgm:t>
    </dgm:pt>
    <dgm:pt modelId="{66BADA09-B927-446F-ADE8-6EF123EF481A}" type="sibTrans" cxnId="{56BA7A85-CA9E-4230-B158-6393A5AED5AE}">
      <dgm:prSet/>
      <dgm:spPr/>
      <dgm:t>
        <a:bodyPr/>
        <a:lstStyle/>
        <a:p>
          <a:endParaRPr lang="pl-PL"/>
        </a:p>
      </dgm:t>
    </dgm:pt>
    <dgm:pt modelId="{1EC0A4BC-83E6-4657-BF41-41C03C4D71E7}">
      <dgm:prSet phldrT="[Tekst]"/>
      <dgm:spPr>
        <a:solidFill>
          <a:srgbClr val="FFFF99"/>
        </a:solidFill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78,7%</a:t>
          </a:r>
          <a:endParaRPr lang="pl-PL" dirty="0">
            <a:solidFill>
              <a:schemeClr val="tx1"/>
            </a:solidFill>
          </a:endParaRPr>
        </a:p>
      </dgm:t>
    </dgm:pt>
    <dgm:pt modelId="{20FAC814-1A20-4673-B391-CC42BF89C2DD}" type="parTrans" cxnId="{C69C9ABC-35B5-4E54-910F-24F88C623644}">
      <dgm:prSet/>
      <dgm:spPr/>
      <dgm:t>
        <a:bodyPr/>
        <a:lstStyle/>
        <a:p>
          <a:endParaRPr lang="pl-PL"/>
        </a:p>
      </dgm:t>
    </dgm:pt>
    <dgm:pt modelId="{6D896015-3907-41E5-87AC-CF569F7089DC}" type="sibTrans" cxnId="{C69C9ABC-35B5-4E54-910F-24F88C623644}">
      <dgm:prSet/>
      <dgm:spPr/>
      <dgm:t>
        <a:bodyPr/>
        <a:lstStyle/>
        <a:p>
          <a:endParaRPr lang="pl-PL"/>
        </a:p>
      </dgm:t>
    </dgm:pt>
    <dgm:pt modelId="{112B65D4-3865-4F20-914A-3E8462CC7048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0,7%</a:t>
          </a:r>
          <a:endParaRPr lang="pl-PL" dirty="0">
            <a:solidFill>
              <a:schemeClr val="tx1"/>
            </a:solidFill>
          </a:endParaRPr>
        </a:p>
      </dgm:t>
    </dgm:pt>
    <dgm:pt modelId="{F3BCDBE0-C3C7-46B6-8D2F-2C5402B43941}" type="parTrans" cxnId="{2839E08A-3000-42AE-AAEF-CB4A5AA86B75}">
      <dgm:prSet/>
      <dgm:spPr/>
      <dgm:t>
        <a:bodyPr/>
        <a:lstStyle/>
        <a:p>
          <a:endParaRPr lang="pl-PL"/>
        </a:p>
      </dgm:t>
    </dgm:pt>
    <dgm:pt modelId="{A92AE787-D459-4BCC-98B2-CC68FB4DDFD0}" type="sibTrans" cxnId="{2839E08A-3000-42AE-AAEF-CB4A5AA86B75}">
      <dgm:prSet/>
      <dgm:spPr/>
      <dgm:t>
        <a:bodyPr/>
        <a:lstStyle/>
        <a:p>
          <a:endParaRPr lang="pl-PL"/>
        </a:p>
      </dgm:t>
    </dgm:pt>
    <dgm:pt modelId="{F070D3A7-6A88-438C-BB0F-C3424A1B44BA}" type="pres">
      <dgm:prSet presAssocID="{48806F51-CA3D-4319-AAC2-01F29ADAE3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C735447-3995-4D01-927E-0125B06A2387}" type="pres">
      <dgm:prSet presAssocID="{ACB82956-A5B2-42AF-A0FA-478C758DEFF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D68C616-AEF5-475D-9217-0D47D834D570}" type="pres">
      <dgm:prSet presAssocID="{62F101E7-BE8D-417E-9908-E7BF51C8A3B1}" presName="sibTrans" presStyleLbl="sibTrans2D1" presStyleIdx="0" presStyleCnt="4"/>
      <dgm:spPr/>
      <dgm:t>
        <a:bodyPr/>
        <a:lstStyle/>
        <a:p>
          <a:endParaRPr lang="pl-PL"/>
        </a:p>
      </dgm:t>
    </dgm:pt>
    <dgm:pt modelId="{3E29FC8B-736E-428E-8438-DD49022BB85D}" type="pres">
      <dgm:prSet presAssocID="{62F101E7-BE8D-417E-9908-E7BF51C8A3B1}" presName="connectorText" presStyleLbl="sibTrans2D1" presStyleIdx="0" presStyleCnt="4"/>
      <dgm:spPr/>
      <dgm:t>
        <a:bodyPr/>
        <a:lstStyle/>
        <a:p>
          <a:endParaRPr lang="pl-PL"/>
        </a:p>
      </dgm:t>
    </dgm:pt>
    <dgm:pt modelId="{A1918EEE-E156-4D83-A902-692489CBECE7}" type="pres">
      <dgm:prSet presAssocID="{4488622F-4094-446B-A91C-4859F82DA4B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12B5291-E16F-4F61-8391-3D594DE908A4}" type="pres">
      <dgm:prSet presAssocID="{4637691E-929A-4CA9-AF06-580BAE286832}" presName="sibTrans" presStyleLbl="sibTrans2D1" presStyleIdx="1" presStyleCnt="4"/>
      <dgm:spPr/>
      <dgm:t>
        <a:bodyPr/>
        <a:lstStyle/>
        <a:p>
          <a:endParaRPr lang="pl-PL"/>
        </a:p>
      </dgm:t>
    </dgm:pt>
    <dgm:pt modelId="{3F94312D-9184-4689-9794-FBBC3E258718}" type="pres">
      <dgm:prSet presAssocID="{4637691E-929A-4CA9-AF06-580BAE286832}" presName="connectorText" presStyleLbl="sibTrans2D1" presStyleIdx="1" presStyleCnt="4"/>
      <dgm:spPr/>
      <dgm:t>
        <a:bodyPr/>
        <a:lstStyle/>
        <a:p>
          <a:endParaRPr lang="pl-PL"/>
        </a:p>
      </dgm:t>
    </dgm:pt>
    <dgm:pt modelId="{BAF299CD-7207-4366-9CB4-4212414779E2}" type="pres">
      <dgm:prSet presAssocID="{F67527AF-3D3C-4D47-9269-D8F4C5A4CC37}" presName="node" presStyleLbl="node1" presStyleIdx="2" presStyleCnt="5" custLinFactNeighborX="5793" custLinFactNeighborY="11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10D4C21-9370-40F1-99C3-B54F702E6AF6}" type="pres">
      <dgm:prSet presAssocID="{7AB82DD2-C74F-46DF-8689-6737355DED30}" presName="sibTrans" presStyleLbl="sibTrans2D1" presStyleIdx="2" presStyleCnt="4"/>
      <dgm:spPr/>
      <dgm:t>
        <a:bodyPr/>
        <a:lstStyle/>
        <a:p>
          <a:endParaRPr lang="pl-PL"/>
        </a:p>
      </dgm:t>
    </dgm:pt>
    <dgm:pt modelId="{C277F456-6521-4B9E-A407-29CFFE9ED433}" type="pres">
      <dgm:prSet presAssocID="{7AB82DD2-C74F-46DF-8689-6737355DED30}" presName="connectorText" presStyleLbl="sibTrans2D1" presStyleIdx="2" presStyleCnt="4"/>
      <dgm:spPr/>
      <dgm:t>
        <a:bodyPr/>
        <a:lstStyle/>
        <a:p>
          <a:endParaRPr lang="pl-PL"/>
        </a:p>
      </dgm:t>
    </dgm:pt>
    <dgm:pt modelId="{B3E178D6-9420-4486-8E80-9B76D3C47240}" type="pres">
      <dgm:prSet presAssocID="{B5854484-5E31-497E-98C9-9CD398061BEB}" presName="node" presStyleLbl="node1" presStyleIdx="3" presStyleCnt="5" custLinFactNeighborX="3031" custLinFactNeighborY="49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6EF5B0-9465-4AE8-B373-E5DD9C21F69D}" type="pres">
      <dgm:prSet presAssocID="{7EB13D07-76DF-4642-915E-0F84C003FFEB}" presName="sibTrans" presStyleLbl="sibTrans2D1" presStyleIdx="3" presStyleCnt="4"/>
      <dgm:spPr/>
      <dgm:t>
        <a:bodyPr/>
        <a:lstStyle/>
        <a:p>
          <a:endParaRPr lang="pl-PL"/>
        </a:p>
      </dgm:t>
    </dgm:pt>
    <dgm:pt modelId="{9D441A0D-6AA5-4875-85E2-592D26D86F95}" type="pres">
      <dgm:prSet presAssocID="{7EB13D07-76DF-4642-915E-0F84C003FFEB}" presName="connectorText" presStyleLbl="sibTrans2D1" presStyleIdx="3" presStyleCnt="4"/>
      <dgm:spPr/>
      <dgm:t>
        <a:bodyPr/>
        <a:lstStyle/>
        <a:p>
          <a:endParaRPr lang="pl-PL"/>
        </a:p>
      </dgm:t>
    </dgm:pt>
    <dgm:pt modelId="{45422217-C053-435C-8394-9981961E5CBC}" type="pres">
      <dgm:prSet presAssocID="{25C1EDAD-D440-42A7-BF90-4A57D7FCE9E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C433353-9AD1-4D8D-BE1B-759C03641D21}" type="presOf" srcId="{048AE013-ED4B-406B-BB7E-C0E1D1AFA8E3}" destId="{4C735447-3995-4D01-927E-0125B06A2387}" srcOrd="0" destOrd="1" presId="urn:microsoft.com/office/officeart/2005/8/layout/process1"/>
    <dgm:cxn modelId="{111D9B4C-FF6F-42AB-A3D0-EFA125E2C1C1}" srcId="{48806F51-CA3D-4319-AAC2-01F29ADAE3B9}" destId="{25C1EDAD-D440-42A7-BF90-4A57D7FCE9E5}" srcOrd="4" destOrd="0" parTransId="{1ED338B3-AB2B-420D-BE09-398C3A4BB46A}" sibTransId="{EAF8C399-7E4E-4FC0-9F33-04D0831E2B48}"/>
    <dgm:cxn modelId="{1EF0AC7E-63F1-4F9F-8D01-5E9023DC31AD}" type="presOf" srcId="{62F101E7-BE8D-417E-9908-E7BF51C8A3B1}" destId="{3E29FC8B-736E-428E-8438-DD49022BB85D}" srcOrd="1" destOrd="0" presId="urn:microsoft.com/office/officeart/2005/8/layout/process1"/>
    <dgm:cxn modelId="{62D199C4-2094-4190-B3CF-CE8EBD135EC9}" type="presOf" srcId="{25C1EDAD-D440-42A7-BF90-4A57D7FCE9E5}" destId="{45422217-C053-435C-8394-9981961E5CBC}" srcOrd="0" destOrd="0" presId="urn:microsoft.com/office/officeart/2005/8/layout/process1"/>
    <dgm:cxn modelId="{470577D6-E7BC-4DAA-953C-79FFB7BD665C}" srcId="{48806F51-CA3D-4319-AAC2-01F29ADAE3B9}" destId="{F67527AF-3D3C-4D47-9269-D8F4C5A4CC37}" srcOrd="2" destOrd="0" parTransId="{E5A7834E-7135-463E-AD9D-88652D1DC8F7}" sibTransId="{7AB82DD2-C74F-46DF-8689-6737355DED30}"/>
    <dgm:cxn modelId="{7AC23608-01F6-47F8-85AE-9FBD2B683642}" type="presOf" srcId="{7EB13D07-76DF-4642-915E-0F84C003FFEB}" destId="{9D441A0D-6AA5-4875-85E2-592D26D86F95}" srcOrd="1" destOrd="0" presId="urn:microsoft.com/office/officeart/2005/8/layout/process1"/>
    <dgm:cxn modelId="{2E04B62C-9CD0-4E5E-8C21-3D96E69782F2}" type="presOf" srcId="{1EC0A4BC-83E6-4657-BF41-41C03C4D71E7}" destId="{B3E178D6-9420-4486-8E80-9B76D3C47240}" srcOrd="0" destOrd="1" presId="urn:microsoft.com/office/officeart/2005/8/layout/process1"/>
    <dgm:cxn modelId="{6D27D4C6-CDBF-4849-8428-A4DEAAD2EB9E}" type="presOf" srcId="{F67527AF-3D3C-4D47-9269-D8F4C5A4CC37}" destId="{BAF299CD-7207-4366-9CB4-4212414779E2}" srcOrd="0" destOrd="0" presId="urn:microsoft.com/office/officeart/2005/8/layout/process1"/>
    <dgm:cxn modelId="{9B1B51FA-DC82-48C2-8056-0CFE48CF1AD4}" srcId="{48806F51-CA3D-4319-AAC2-01F29ADAE3B9}" destId="{ACB82956-A5B2-42AF-A0FA-478C758DEFFF}" srcOrd="0" destOrd="0" parTransId="{A53B9739-6541-4828-B39F-9215D232B460}" sibTransId="{62F101E7-BE8D-417E-9908-E7BF51C8A3B1}"/>
    <dgm:cxn modelId="{56BA7A85-CA9E-4230-B158-6393A5AED5AE}" srcId="{ACB82956-A5B2-42AF-A0FA-478C758DEFFF}" destId="{048AE013-ED4B-406B-BB7E-C0E1D1AFA8E3}" srcOrd="0" destOrd="0" parTransId="{57D9429C-FE8F-4E98-81F2-A7506ADBD58A}" sibTransId="{66BADA09-B927-446F-ADE8-6EF123EF481A}"/>
    <dgm:cxn modelId="{7B39BB6D-D3FB-4755-A1E4-F4348995247D}" type="presOf" srcId="{7EB13D07-76DF-4642-915E-0F84C003FFEB}" destId="{A66EF5B0-9465-4AE8-B373-E5DD9C21F69D}" srcOrd="0" destOrd="0" presId="urn:microsoft.com/office/officeart/2005/8/layout/process1"/>
    <dgm:cxn modelId="{E2641EA1-35DF-453E-B9B2-491BD013E90D}" type="presOf" srcId="{112B65D4-3865-4F20-914A-3E8462CC7048}" destId="{A1918EEE-E156-4D83-A902-692489CBECE7}" srcOrd="0" destOrd="1" presId="urn:microsoft.com/office/officeart/2005/8/layout/process1"/>
    <dgm:cxn modelId="{B12CD715-C002-4D90-BDF5-AB27DB09148F}" type="presOf" srcId="{4637691E-929A-4CA9-AF06-580BAE286832}" destId="{3F94312D-9184-4689-9794-FBBC3E258718}" srcOrd="1" destOrd="0" presId="urn:microsoft.com/office/officeart/2005/8/layout/process1"/>
    <dgm:cxn modelId="{158DA085-D804-4A68-AA1A-004D4CA58683}" type="presOf" srcId="{ACB82956-A5B2-42AF-A0FA-478C758DEFFF}" destId="{4C735447-3995-4D01-927E-0125B06A2387}" srcOrd="0" destOrd="0" presId="urn:microsoft.com/office/officeart/2005/8/layout/process1"/>
    <dgm:cxn modelId="{5EB3E3F0-9FA7-43FD-A65D-39D93EB856B9}" type="presOf" srcId="{62F101E7-BE8D-417E-9908-E7BF51C8A3B1}" destId="{FD68C616-AEF5-475D-9217-0D47D834D570}" srcOrd="0" destOrd="0" presId="urn:microsoft.com/office/officeart/2005/8/layout/process1"/>
    <dgm:cxn modelId="{4B155C69-65AA-4D65-AEB0-4D571303DF5D}" type="presOf" srcId="{F23B0847-01E4-4C97-B888-AC20467B21A8}" destId="{45422217-C053-435C-8394-9981961E5CBC}" srcOrd="0" destOrd="1" presId="urn:microsoft.com/office/officeart/2005/8/layout/process1"/>
    <dgm:cxn modelId="{FB1831A6-F575-4F82-8934-26E02345FC02}" type="presOf" srcId="{7AB82DD2-C74F-46DF-8689-6737355DED30}" destId="{C277F456-6521-4B9E-A407-29CFFE9ED433}" srcOrd="1" destOrd="0" presId="urn:microsoft.com/office/officeart/2005/8/layout/process1"/>
    <dgm:cxn modelId="{149DC3FF-F540-48CE-B1D9-CD46E91A7F4E}" srcId="{25C1EDAD-D440-42A7-BF90-4A57D7FCE9E5}" destId="{F23B0847-01E4-4C97-B888-AC20467B21A8}" srcOrd="0" destOrd="0" parTransId="{FA2F7C8B-D336-45C6-B604-F86448CAE145}" sibTransId="{28B66663-9577-4A6D-ACC8-5328242B7BB7}"/>
    <dgm:cxn modelId="{655217B9-3B2B-4B58-9D78-88A5068CE906}" type="presOf" srcId="{C70CD5DA-FDDE-465A-9708-411624169765}" destId="{BAF299CD-7207-4366-9CB4-4212414779E2}" srcOrd="0" destOrd="1" presId="urn:microsoft.com/office/officeart/2005/8/layout/process1"/>
    <dgm:cxn modelId="{50208FDD-6CD8-44FC-874D-97D0B6421D40}" type="presOf" srcId="{48806F51-CA3D-4319-AAC2-01F29ADAE3B9}" destId="{F070D3A7-6A88-438C-BB0F-C3424A1B44BA}" srcOrd="0" destOrd="0" presId="urn:microsoft.com/office/officeart/2005/8/layout/process1"/>
    <dgm:cxn modelId="{99BBFEC7-5C9E-428C-B205-304F5881CD8D}" srcId="{48806F51-CA3D-4319-AAC2-01F29ADAE3B9}" destId="{4488622F-4094-446B-A91C-4859F82DA4B2}" srcOrd="1" destOrd="0" parTransId="{4CE29D6C-3DC2-4A31-A208-CA5C7F3C4B85}" sibTransId="{4637691E-929A-4CA9-AF06-580BAE286832}"/>
    <dgm:cxn modelId="{2839E08A-3000-42AE-AAEF-CB4A5AA86B75}" srcId="{4488622F-4094-446B-A91C-4859F82DA4B2}" destId="{112B65D4-3865-4F20-914A-3E8462CC7048}" srcOrd="0" destOrd="0" parTransId="{F3BCDBE0-C3C7-46B6-8D2F-2C5402B43941}" sibTransId="{A92AE787-D459-4BCC-98B2-CC68FB4DDFD0}"/>
    <dgm:cxn modelId="{CBC0E93B-69B3-45BC-A584-6EF07E9BBD44}" type="presOf" srcId="{B5854484-5E31-497E-98C9-9CD398061BEB}" destId="{B3E178D6-9420-4486-8E80-9B76D3C47240}" srcOrd="0" destOrd="0" presId="urn:microsoft.com/office/officeart/2005/8/layout/process1"/>
    <dgm:cxn modelId="{1D1D3D24-7D5A-4A29-B3A3-0B3BA78B60E8}" type="presOf" srcId="{4637691E-929A-4CA9-AF06-580BAE286832}" destId="{312B5291-E16F-4F61-8391-3D594DE908A4}" srcOrd="0" destOrd="0" presId="urn:microsoft.com/office/officeart/2005/8/layout/process1"/>
    <dgm:cxn modelId="{C69C9ABC-35B5-4E54-910F-24F88C623644}" srcId="{B5854484-5E31-497E-98C9-9CD398061BEB}" destId="{1EC0A4BC-83E6-4657-BF41-41C03C4D71E7}" srcOrd="0" destOrd="0" parTransId="{20FAC814-1A20-4673-B391-CC42BF89C2DD}" sibTransId="{6D896015-3907-41E5-87AC-CF569F7089DC}"/>
    <dgm:cxn modelId="{3B41BB9A-ACAB-4B80-8D83-7B4CC4C02607}" srcId="{48806F51-CA3D-4319-AAC2-01F29ADAE3B9}" destId="{B5854484-5E31-497E-98C9-9CD398061BEB}" srcOrd="3" destOrd="0" parTransId="{F1B09E58-2F28-4C67-9676-A58B6C44A988}" sibTransId="{7EB13D07-76DF-4642-915E-0F84C003FFEB}"/>
    <dgm:cxn modelId="{EF3B2E92-18B3-4397-BD5B-615B0F450D0A}" type="presOf" srcId="{7AB82DD2-C74F-46DF-8689-6737355DED30}" destId="{710D4C21-9370-40F1-99C3-B54F702E6AF6}" srcOrd="0" destOrd="0" presId="urn:microsoft.com/office/officeart/2005/8/layout/process1"/>
    <dgm:cxn modelId="{BD4B93DF-5F0E-43FE-8229-679BE3316F34}" srcId="{F67527AF-3D3C-4D47-9269-D8F4C5A4CC37}" destId="{C70CD5DA-FDDE-465A-9708-411624169765}" srcOrd="0" destOrd="0" parTransId="{E8C51117-5511-401D-9DA7-48A81B109C79}" sibTransId="{1DD205E5-6774-4371-A4D4-8E9C0D3BBE9C}"/>
    <dgm:cxn modelId="{9A14F9DC-7CD6-44F5-9DC4-7CA58DBD5E87}" type="presOf" srcId="{4488622F-4094-446B-A91C-4859F82DA4B2}" destId="{A1918EEE-E156-4D83-A902-692489CBECE7}" srcOrd="0" destOrd="0" presId="urn:microsoft.com/office/officeart/2005/8/layout/process1"/>
    <dgm:cxn modelId="{F9AF030A-F909-4532-9D5E-89386FFA84A3}" type="presParOf" srcId="{F070D3A7-6A88-438C-BB0F-C3424A1B44BA}" destId="{4C735447-3995-4D01-927E-0125B06A2387}" srcOrd="0" destOrd="0" presId="urn:microsoft.com/office/officeart/2005/8/layout/process1"/>
    <dgm:cxn modelId="{36D4B5A4-F12F-4CFA-B33E-BF592E9B63A0}" type="presParOf" srcId="{F070D3A7-6A88-438C-BB0F-C3424A1B44BA}" destId="{FD68C616-AEF5-475D-9217-0D47D834D570}" srcOrd="1" destOrd="0" presId="urn:microsoft.com/office/officeart/2005/8/layout/process1"/>
    <dgm:cxn modelId="{277E3776-FE62-4482-A45B-BF3672AE5D7A}" type="presParOf" srcId="{FD68C616-AEF5-475D-9217-0D47D834D570}" destId="{3E29FC8B-736E-428E-8438-DD49022BB85D}" srcOrd="0" destOrd="0" presId="urn:microsoft.com/office/officeart/2005/8/layout/process1"/>
    <dgm:cxn modelId="{03B08201-DDF3-45C6-82BF-959BD030038E}" type="presParOf" srcId="{F070D3A7-6A88-438C-BB0F-C3424A1B44BA}" destId="{A1918EEE-E156-4D83-A902-692489CBECE7}" srcOrd="2" destOrd="0" presId="urn:microsoft.com/office/officeart/2005/8/layout/process1"/>
    <dgm:cxn modelId="{CDFE48F3-8B51-4043-B022-5E553569EA07}" type="presParOf" srcId="{F070D3A7-6A88-438C-BB0F-C3424A1B44BA}" destId="{312B5291-E16F-4F61-8391-3D594DE908A4}" srcOrd="3" destOrd="0" presId="urn:microsoft.com/office/officeart/2005/8/layout/process1"/>
    <dgm:cxn modelId="{C1A5ABE5-F216-46E5-8CFE-8A1BC024A363}" type="presParOf" srcId="{312B5291-E16F-4F61-8391-3D594DE908A4}" destId="{3F94312D-9184-4689-9794-FBBC3E258718}" srcOrd="0" destOrd="0" presId="urn:microsoft.com/office/officeart/2005/8/layout/process1"/>
    <dgm:cxn modelId="{4C7EA2DB-9CE4-4558-A40A-C0AB61052065}" type="presParOf" srcId="{F070D3A7-6A88-438C-BB0F-C3424A1B44BA}" destId="{BAF299CD-7207-4366-9CB4-4212414779E2}" srcOrd="4" destOrd="0" presId="urn:microsoft.com/office/officeart/2005/8/layout/process1"/>
    <dgm:cxn modelId="{30B27480-3737-4D02-AA42-2E716FCCD082}" type="presParOf" srcId="{F070D3A7-6A88-438C-BB0F-C3424A1B44BA}" destId="{710D4C21-9370-40F1-99C3-B54F702E6AF6}" srcOrd="5" destOrd="0" presId="urn:microsoft.com/office/officeart/2005/8/layout/process1"/>
    <dgm:cxn modelId="{CF5047A4-A3FB-497F-9A4D-B6B26A6CDBC4}" type="presParOf" srcId="{710D4C21-9370-40F1-99C3-B54F702E6AF6}" destId="{C277F456-6521-4B9E-A407-29CFFE9ED433}" srcOrd="0" destOrd="0" presId="urn:microsoft.com/office/officeart/2005/8/layout/process1"/>
    <dgm:cxn modelId="{9FC037D3-70B3-49E3-BF97-A291C9D75858}" type="presParOf" srcId="{F070D3A7-6A88-438C-BB0F-C3424A1B44BA}" destId="{B3E178D6-9420-4486-8E80-9B76D3C47240}" srcOrd="6" destOrd="0" presId="urn:microsoft.com/office/officeart/2005/8/layout/process1"/>
    <dgm:cxn modelId="{1692278A-E6DF-4737-B7A6-38058485C291}" type="presParOf" srcId="{F070D3A7-6A88-438C-BB0F-C3424A1B44BA}" destId="{A66EF5B0-9465-4AE8-B373-E5DD9C21F69D}" srcOrd="7" destOrd="0" presId="urn:microsoft.com/office/officeart/2005/8/layout/process1"/>
    <dgm:cxn modelId="{BE8CAE6D-0232-4469-A4A6-E565524B905F}" type="presParOf" srcId="{A66EF5B0-9465-4AE8-B373-E5DD9C21F69D}" destId="{9D441A0D-6AA5-4875-85E2-592D26D86F95}" srcOrd="0" destOrd="0" presId="urn:microsoft.com/office/officeart/2005/8/layout/process1"/>
    <dgm:cxn modelId="{AFDEFEED-B9AA-4C94-8AD6-9EA0564F2C9E}" type="presParOf" srcId="{F070D3A7-6A88-438C-BB0F-C3424A1B44BA}" destId="{45422217-C053-435C-8394-9981961E5CBC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735447-3995-4D01-927E-0125B06A2387}">
      <dsp:nvSpPr>
        <dsp:cNvPr id="0" name=""/>
        <dsp:cNvSpPr/>
      </dsp:nvSpPr>
      <dsp:spPr>
        <a:xfrm>
          <a:off x="4464" y="1741815"/>
          <a:ext cx="1384101" cy="8304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tx1"/>
              </a:solidFill>
            </a:rPr>
            <a:t>2012</a:t>
          </a:r>
          <a:endParaRPr lang="pl-PL" sz="20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solidFill>
                <a:schemeClr val="tx1"/>
              </a:solidFill>
            </a:rPr>
            <a:t>0,0%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4464" y="1741815"/>
        <a:ext cx="1384101" cy="830460"/>
      </dsp:txXfrm>
    </dsp:sp>
    <dsp:sp modelId="{FD68C616-AEF5-475D-9217-0D47D834D570}">
      <dsp:nvSpPr>
        <dsp:cNvPr id="0" name=""/>
        <dsp:cNvSpPr/>
      </dsp:nvSpPr>
      <dsp:spPr>
        <a:xfrm>
          <a:off x="1526976" y="1985417"/>
          <a:ext cx="293429" cy="34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/>
        </a:p>
      </dsp:txBody>
      <dsp:txXfrm>
        <a:off x="1526976" y="1985417"/>
        <a:ext cx="293429" cy="343257"/>
      </dsp:txXfrm>
    </dsp:sp>
    <dsp:sp modelId="{A1918EEE-E156-4D83-A902-692489CBECE7}">
      <dsp:nvSpPr>
        <dsp:cNvPr id="0" name=""/>
        <dsp:cNvSpPr/>
      </dsp:nvSpPr>
      <dsp:spPr>
        <a:xfrm>
          <a:off x="1942207" y="1741815"/>
          <a:ext cx="1384101" cy="830460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tx1"/>
              </a:solidFill>
            </a:rPr>
            <a:t>2013</a:t>
          </a:r>
          <a:endParaRPr lang="pl-PL" sz="20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solidFill>
                <a:schemeClr val="tx1"/>
              </a:solidFill>
            </a:rPr>
            <a:t>0,7%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1942207" y="1741815"/>
        <a:ext cx="1384101" cy="830460"/>
      </dsp:txXfrm>
    </dsp:sp>
    <dsp:sp modelId="{312B5291-E16F-4F61-8391-3D594DE908A4}">
      <dsp:nvSpPr>
        <dsp:cNvPr id="0" name=""/>
        <dsp:cNvSpPr/>
      </dsp:nvSpPr>
      <dsp:spPr>
        <a:xfrm rot="16943">
          <a:off x="3472734" y="1990314"/>
          <a:ext cx="310431" cy="34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/>
        </a:p>
      </dsp:txBody>
      <dsp:txXfrm rot="16943">
        <a:off x="3472734" y="1990314"/>
        <a:ext cx="310431" cy="343257"/>
      </dsp:txXfrm>
    </dsp:sp>
    <dsp:sp modelId="{BAF299CD-7207-4366-9CB4-4212414779E2}">
      <dsp:nvSpPr>
        <dsp:cNvPr id="0" name=""/>
        <dsp:cNvSpPr/>
      </dsp:nvSpPr>
      <dsp:spPr>
        <a:xfrm>
          <a:off x="3912021" y="1751523"/>
          <a:ext cx="1384101" cy="830460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tx1"/>
              </a:solidFill>
            </a:rPr>
            <a:t>2014</a:t>
          </a:r>
          <a:endParaRPr lang="pl-PL" sz="20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solidFill>
                <a:schemeClr val="tx1"/>
              </a:solidFill>
            </a:rPr>
            <a:t>48,7%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3912021" y="1751523"/>
        <a:ext cx="1384101" cy="830460"/>
      </dsp:txXfrm>
    </dsp:sp>
    <dsp:sp modelId="{710D4C21-9370-40F1-99C3-B54F702E6AF6}">
      <dsp:nvSpPr>
        <dsp:cNvPr id="0" name=""/>
        <dsp:cNvSpPr/>
      </dsp:nvSpPr>
      <dsp:spPr>
        <a:xfrm rot="56263">
          <a:off x="5430691" y="2010990"/>
          <a:ext cx="285363" cy="34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/>
        </a:p>
      </dsp:txBody>
      <dsp:txXfrm rot="56263">
        <a:off x="5430691" y="2010990"/>
        <a:ext cx="285363" cy="343257"/>
      </dsp:txXfrm>
    </dsp:sp>
    <dsp:sp modelId="{B3E178D6-9420-4486-8E80-9B76D3C47240}">
      <dsp:nvSpPr>
        <dsp:cNvPr id="0" name=""/>
        <dsp:cNvSpPr/>
      </dsp:nvSpPr>
      <dsp:spPr>
        <a:xfrm>
          <a:off x="5834472" y="1782989"/>
          <a:ext cx="1384101" cy="830460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tx1"/>
              </a:solidFill>
            </a:rPr>
            <a:t>2015</a:t>
          </a:r>
          <a:endParaRPr lang="pl-PL" sz="20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solidFill>
                <a:schemeClr val="tx1"/>
              </a:solidFill>
            </a:rPr>
            <a:t>78,7%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5834472" y="1782989"/>
        <a:ext cx="1384101" cy="830460"/>
      </dsp:txXfrm>
    </dsp:sp>
    <dsp:sp modelId="{A66EF5B0-9465-4AE8-B373-E5DD9C21F69D}">
      <dsp:nvSpPr>
        <dsp:cNvPr id="0" name=""/>
        <dsp:cNvSpPr/>
      </dsp:nvSpPr>
      <dsp:spPr>
        <a:xfrm rot="21526326">
          <a:off x="7352756" y="2005831"/>
          <a:ext cx="284601" cy="34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/>
        </a:p>
      </dsp:txBody>
      <dsp:txXfrm rot="21526326">
        <a:off x="7352756" y="2005831"/>
        <a:ext cx="284601" cy="343257"/>
      </dsp:txXfrm>
    </dsp:sp>
    <dsp:sp modelId="{45422217-C053-435C-8394-9981961E5CBC}">
      <dsp:nvSpPr>
        <dsp:cNvPr id="0" name=""/>
        <dsp:cNvSpPr/>
      </dsp:nvSpPr>
      <dsp:spPr>
        <a:xfrm>
          <a:off x="7755433" y="1741815"/>
          <a:ext cx="1384101" cy="830460"/>
        </a:xfrm>
        <a:prstGeom prst="roundRect">
          <a:avLst>
            <a:gd name="adj" fmla="val 10000"/>
          </a:avLst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tx1"/>
              </a:solidFill>
            </a:rPr>
            <a:t>2016</a:t>
          </a:r>
          <a:endParaRPr lang="pl-PL" sz="20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solidFill>
                <a:schemeClr val="tx1"/>
              </a:solidFill>
            </a:rPr>
            <a:t>88,7%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7755433" y="1741815"/>
        <a:ext cx="1384101" cy="830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00" y="1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B7F7E7-62E7-4A56-8122-1304F0BEA0B8}" type="datetimeFigureOut">
              <a:rPr lang="pl-PL"/>
              <a:pPr/>
              <a:t>2015-08-25</a:t>
            </a:fld>
            <a:endParaRPr lang="pl-PL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402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00" y="9428402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9542B8-04C7-49C8-802E-21F1B28DCB4C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89204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00" y="1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50EBD15-863B-4802-A998-94EB89C9A0E0}" type="datetimeFigureOut">
              <a:rPr lang="pl-PL"/>
              <a:pPr>
                <a:defRPr/>
              </a:pPr>
              <a:t>2015-08-25</a:t>
            </a:fld>
            <a:endParaRPr lang="pl-P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789"/>
            <a:ext cx="5438140" cy="446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402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00" y="9428402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AEA7ABD-B126-45D4-AD06-E532BE3335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28576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A7ABD-B126-45D4-AD06-E532BE3335FE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946566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46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  <p:sp>
        <p:nvSpPr>
          <p:cNvPr id="62468" name="Symbol zastępczy numeru slajdu 3"/>
          <p:cNvSpPr txBox="1">
            <a:spLocks noGrp="1"/>
          </p:cNvSpPr>
          <p:nvPr/>
        </p:nvSpPr>
        <p:spPr bwMode="auto">
          <a:xfrm>
            <a:off x="3849901" y="9428402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 defTabSz="914251"/>
            <a:fld id="{0E7A5779-3D1F-47B8-A0FF-A4486A1ACF94}" type="slidenum">
              <a:rPr lang="pl-PL" sz="1200" b="1">
                <a:latin typeface="Tahoma" pitchFamily="34" charset="0"/>
                <a:cs typeface="Arial" charset="0"/>
              </a:rPr>
              <a:pPr algn="r" defTabSz="914251"/>
              <a:t>20</a:t>
            </a:fld>
            <a:endParaRPr lang="pl-PL" sz="1200" b="1" dirty="0"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92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46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  <p:sp>
        <p:nvSpPr>
          <p:cNvPr id="62468" name="Symbol zastępczy numeru slajdu 3"/>
          <p:cNvSpPr txBox="1">
            <a:spLocks noGrp="1"/>
          </p:cNvSpPr>
          <p:nvPr/>
        </p:nvSpPr>
        <p:spPr bwMode="auto">
          <a:xfrm>
            <a:off x="3849901" y="9428402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 defTabSz="914251"/>
            <a:fld id="{0E7A5779-3D1F-47B8-A0FF-A4486A1ACF94}" type="slidenum">
              <a:rPr lang="pl-PL" sz="1200" b="1">
                <a:latin typeface="Tahoma" pitchFamily="34" charset="0"/>
                <a:cs typeface="Arial" charset="0"/>
              </a:rPr>
              <a:pPr algn="r" defTabSz="914251"/>
              <a:t>21</a:t>
            </a:fld>
            <a:endParaRPr lang="pl-PL" sz="1200" b="1" dirty="0"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344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46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  <p:sp>
        <p:nvSpPr>
          <p:cNvPr id="62468" name="Symbol zastępczy numeru slajdu 3"/>
          <p:cNvSpPr txBox="1">
            <a:spLocks noGrp="1"/>
          </p:cNvSpPr>
          <p:nvPr/>
        </p:nvSpPr>
        <p:spPr bwMode="auto">
          <a:xfrm>
            <a:off x="3849901" y="9428402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 defTabSz="914251"/>
            <a:fld id="{0E7A5779-3D1F-47B8-A0FF-A4486A1ACF94}" type="slidenum">
              <a:rPr lang="pl-PL" sz="1200" b="1">
                <a:latin typeface="Tahoma" pitchFamily="34" charset="0"/>
                <a:cs typeface="Arial" charset="0"/>
              </a:rPr>
              <a:pPr algn="r" defTabSz="914251"/>
              <a:t>22</a:t>
            </a:fld>
            <a:endParaRPr lang="pl-PL" sz="1200" b="1" dirty="0"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880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46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  <p:sp>
        <p:nvSpPr>
          <p:cNvPr id="62468" name="Symbol zastępczy numeru slajdu 3"/>
          <p:cNvSpPr txBox="1">
            <a:spLocks noGrp="1"/>
          </p:cNvSpPr>
          <p:nvPr/>
        </p:nvSpPr>
        <p:spPr bwMode="auto">
          <a:xfrm>
            <a:off x="3849901" y="9428402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 defTabSz="914251"/>
            <a:fld id="{0E7A5779-3D1F-47B8-A0FF-A4486A1ACF94}" type="slidenum">
              <a:rPr lang="pl-PL" sz="1200" b="1">
                <a:latin typeface="Tahoma" pitchFamily="34" charset="0"/>
                <a:cs typeface="Arial" charset="0"/>
              </a:rPr>
              <a:pPr algn="r" defTabSz="914251"/>
              <a:t>23</a:t>
            </a:fld>
            <a:endParaRPr lang="pl-PL" sz="1200" b="1" dirty="0"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82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A7ABD-B126-45D4-AD06-E532BE3335FE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10283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  <p:sp>
        <p:nvSpPr>
          <p:cNvPr id="62468" name="Symbol zastępczy numeru slajdu 3"/>
          <p:cNvSpPr txBox="1">
            <a:spLocks noGrp="1"/>
          </p:cNvSpPr>
          <p:nvPr/>
        </p:nvSpPr>
        <p:spPr bwMode="auto">
          <a:xfrm>
            <a:off x="3884066" y="8685048"/>
            <a:ext cx="2972335" cy="45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b"/>
          <a:lstStyle/>
          <a:p>
            <a:pPr algn="r" defTabSz="914332"/>
            <a:fld id="{0E7A5779-3D1F-47B8-A0FF-A4486A1ACF94}" type="slidenum">
              <a:rPr lang="pl-PL" sz="1200" b="1">
                <a:latin typeface="Tahoma" pitchFamily="34" charset="0"/>
                <a:cs typeface="Arial" charset="0"/>
              </a:rPr>
              <a:pPr algn="r" defTabSz="914332"/>
              <a:t>3</a:t>
            </a:fld>
            <a:endParaRPr lang="pl-PL" sz="1200" b="1" dirty="0"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633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46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  <p:sp>
        <p:nvSpPr>
          <p:cNvPr id="62468" name="Symbol zastępczy numeru slajdu 3"/>
          <p:cNvSpPr txBox="1">
            <a:spLocks noGrp="1"/>
          </p:cNvSpPr>
          <p:nvPr/>
        </p:nvSpPr>
        <p:spPr bwMode="auto">
          <a:xfrm>
            <a:off x="3849901" y="9428402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 defTabSz="914251"/>
            <a:fld id="{0E7A5779-3D1F-47B8-A0FF-A4486A1ACF94}" type="slidenum">
              <a:rPr lang="pl-PL" sz="1200" b="1">
                <a:latin typeface="Tahoma" pitchFamily="34" charset="0"/>
                <a:cs typeface="Arial" charset="0"/>
              </a:rPr>
              <a:pPr algn="r" defTabSz="914251"/>
              <a:t>5</a:t>
            </a:fld>
            <a:endParaRPr lang="pl-PL" sz="1200" b="1" dirty="0"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217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46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  <p:sp>
        <p:nvSpPr>
          <p:cNvPr id="62468" name="Symbol zastępczy numeru slajdu 3"/>
          <p:cNvSpPr txBox="1">
            <a:spLocks noGrp="1"/>
          </p:cNvSpPr>
          <p:nvPr/>
        </p:nvSpPr>
        <p:spPr bwMode="auto">
          <a:xfrm>
            <a:off x="3849901" y="9428402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 defTabSz="914251"/>
            <a:fld id="{0E7A5779-3D1F-47B8-A0FF-A4486A1ACF94}" type="slidenum">
              <a:rPr lang="pl-PL" sz="1200" b="1">
                <a:latin typeface="Tahoma" pitchFamily="34" charset="0"/>
                <a:cs typeface="Arial" charset="0"/>
              </a:rPr>
              <a:pPr algn="r" defTabSz="914251"/>
              <a:t>6</a:t>
            </a:fld>
            <a:endParaRPr lang="pl-PL" sz="1200" b="1" dirty="0"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014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46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  <p:sp>
        <p:nvSpPr>
          <p:cNvPr id="62468" name="Symbol zastępczy numeru slajdu 3"/>
          <p:cNvSpPr txBox="1">
            <a:spLocks noGrp="1"/>
          </p:cNvSpPr>
          <p:nvPr/>
        </p:nvSpPr>
        <p:spPr bwMode="auto">
          <a:xfrm>
            <a:off x="3849901" y="9428402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 defTabSz="914251"/>
            <a:fld id="{0E7A5779-3D1F-47B8-A0FF-A4486A1ACF94}" type="slidenum">
              <a:rPr lang="pl-PL" sz="1200" b="1">
                <a:latin typeface="Tahoma" pitchFamily="34" charset="0"/>
                <a:cs typeface="Arial" charset="0"/>
              </a:rPr>
              <a:pPr algn="r" defTabSz="914251"/>
              <a:t>12</a:t>
            </a:fld>
            <a:endParaRPr lang="pl-PL" sz="1200" b="1" dirty="0"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263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46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  <p:sp>
        <p:nvSpPr>
          <p:cNvPr id="62468" name="Symbol zastępczy numeru slajdu 3"/>
          <p:cNvSpPr txBox="1">
            <a:spLocks noGrp="1"/>
          </p:cNvSpPr>
          <p:nvPr/>
        </p:nvSpPr>
        <p:spPr bwMode="auto">
          <a:xfrm>
            <a:off x="3849901" y="9428402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 defTabSz="914251"/>
            <a:fld id="{0E7A5779-3D1F-47B8-A0FF-A4486A1ACF94}" type="slidenum">
              <a:rPr lang="pl-PL" sz="1200" b="1">
                <a:latin typeface="Tahoma" pitchFamily="34" charset="0"/>
                <a:cs typeface="Arial" charset="0"/>
              </a:rPr>
              <a:pPr algn="r" defTabSz="914251"/>
              <a:t>16</a:t>
            </a:fld>
            <a:endParaRPr lang="pl-PL" sz="1200" b="1" dirty="0"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570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46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  <p:sp>
        <p:nvSpPr>
          <p:cNvPr id="62468" name="Symbol zastępczy numeru slajdu 3"/>
          <p:cNvSpPr txBox="1">
            <a:spLocks noGrp="1"/>
          </p:cNvSpPr>
          <p:nvPr/>
        </p:nvSpPr>
        <p:spPr bwMode="auto">
          <a:xfrm>
            <a:off x="3849901" y="9428402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 defTabSz="914251"/>
            <a:fld id="{0E7A5779-3D1F-47B8-A0FF-A4486A1ACF94}" type="slidenum">
              <a:rPr lang="pl-PL" sz="1200" b="1">
                <a:latin typeface="Tahoma" pitchFamily="34" charset="0"/>
                <a:cs typeface="Arial" charset="0"/>
              </a:rPr>
              <a:pPr algn="r" defTabSz="914251"/>
              <a:t>18</a:t>
            </a:fld>
            <a:endParaRPr lang="pl-PL" sz="1200" b="1" dirty="0"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398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46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  <p:sp>
        <p:nvSpPr>
          <p:cNvPr id="62468" name="Symbol zastępczy numeru slajdu 3"/>
          <p:cNvSpPr txBox="1">
            <a:spLocks noGrp="1"/>
          </p:cNvSpPr>
          <p:nvPr/>
        </p:nvSpPr>
        <p:spPr bwMode="auto">
          <a:xfrm>
            <a:off x="3849901" y="9428402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 defTabSz="914251"/>
            <a:fld id="{0E7A5779-3D1F-47B8-A0FF-A4486A1ACF94}" type="slidenum">
              <a:rPr lang="pl-PL" sz="1200" b="1">
                <a:latin typeface="Tahoma" pitchFamily="34" charset="0"/>
                <a:cs typeface="Arial" charset="0"/>
              </a:rPr>
              <a:pPr algn="r" defTabSz="914251"/>
              <a:t>19</a:t>
            </a:fld>
            <a:endParaRPr lang="pl-PL" sz="1200" b="1" dirty="0"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79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E2F14-8B33-4784-AC42-F8CBA600CCF4}" type="datetimeFigureOut">
              <a:rPr lang="pl-PL"/>
              <a:pPr>
                <a:defRPr/>
              </a:pPr>
              <a:t>2015-08-25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8F922-3403-4FA6-A4E2-26E72A1B791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BE6D-498A-457E-B150-B7A93A2F6FBA}" type="datetimeFigureOut">
              <a:rPr lang="pl-PL"/>
              <a:pPr>
                <a:defRPr/>
              </a:pPr>
              <a:t>2015-08-25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DBD36-3B6F-4986-8135-BB7E039826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67CBD-F98A-4549-84AD-B6F092E8F5DE}" type="datetimeFigureOut">
              <a:rPr lang="pl-PL"/>
              <a:pPr>
                <a:defRPr/>
              </a:pPr>
              <a:t>2015-08-25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00CD7-0560-4357-9EA3-0EEA7A522B0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8AB2A-1BAD-44B2-A37A-7415EBB1ABD3}" type="datetimeFigureOut">
              <a:rPr lang="pl-PL"/>
              <a:pPr>
                <a:defRPr/>
              </a:pPr>
              <a:t>2015-08-25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E76CB-D1F3-46C9-BC29-FAF7E897E9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D6D79-E271-4E0E-908F-25A40539BA86}" type="datetimeFigureOut">
              <a:rPr lang="pl-PL"/>
              <a:pPr>
                <a:defRPr/>
              </a:pPr>
              <a:t>2015-08-25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26232-A898-4487-81B4-387203D7E6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A155-41C9-4AAA-AADA-F44274F35746}" type="datetimeFigureOut">
              <a:rPr lang="pl-PL"/>
              <a:pPr>
                <a:defRPr/>
              </a:pPr>
              <a:t>2015-08-25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7830-0659-4D37-B724-33A424D42D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624E6-D049-4F9A-B255-7696FCD26B21}" type="datetimeFigureOut">
              <a:rPr lang="pl-PL"/>
              <a:pPr>
                <a:defRPr/>
              </a:pPr>
              <a:t>2015-08-25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C83A-8106-47D2-B735-6301E53FDA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F6DA8-E7E3-4643-81F4-4ECA10ED681D}" type="datetimeFigureOut">
              <a:rPr lang="pl-PL"/>
              <a:pPr>
                <a:defRPr/>
              </a:pPr>
              <a:t>2015-08-25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BA9E4-1646-4B94-9FE4-BB73B3B9FA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9006-947A-4322-AA1A-A68A1500C5B2}" type="datetimeFigureOut">
              <a:rPr lang="pl-PL"/>
              <a:pPr>
                <a:defRPr/>
              </a:pPr>
              <a:t>2015-08-25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DCA8F-D76B-4077-90DD-EDCAC23391A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4DCB4-228F-4BE7-81DD-6D2EB39E8F84}" type="datetimeFigureOut">
              <a:rPr lang="pl-PL"/>
              <a:pPr>
                <a:defRPr/>
              </a:pPr>
              <a:t>2015-08-25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9F421-BDF3-43A9-9E38-C572F82ED8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2F5F3-04EB-438E-81D8-36249C78161C}" type="datetimeFigureOut">
              <a:rPr lang="pl-PL"/>
              <a:pPr>
                <a:defRPr/>
              </a:pPr>
              <a:t>2015-08-25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5985D-8C5E-4916-97FC-29DD7E707DA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edyt. styl wz. tyt.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4DAC98-75BB-429F-A6BA-196549AEF945}" type="datetimeFigureOut">
              <a:rPr lang="pl-PL"/>
              <a:pPr>
                <a:defRPr/>
              </a:pPr>
              <a:t>2015-08-25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3C1280-AE58-49BA-9DA7-3236D292A88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98763" y="2101995"/>
            <a:ext cx="8354295" cy="1470025"/>
          </a:xfrm>
        </p:spPr>
        <p:txBody>
          <a:bodyPr>
            <a:normAutofit fontScale="90000"/>
          </a:bodyPr>
          <a:lstStyle/>
          <a:p>
            <a:r>
              <a:rPr lang="pl-PL" sz="2200" dirty="0"/>
              <a:t/>
            </a:r>
            <a:br>
              <a:rPr lang="pl-PL" sz="2200" dirty="0"/>
            </a:br>
            <a:r>
              <a:rPr lang="pl-PL" sz="4000" dirty="0" smtClean="0"/>
              <a:t/>
            </a:r>
            <a:br>
              <a:rPr lang="pl-PL" sz="4000" dirty="0" smtClean="0"/>
            </a:br>
            <a:endParaRPr lang="pl-PL" sz="4000" b="1" dirty="0" smtClean="0">
              <a:latin typeface="+mn-lt"/>
              <a:ea typeface="Open Sans Light"/>
              <a:cs typeface="Open Sans Light"/>
            </a:endParaRPr>
          </a:p>
        </p:txBody>
      </p:sp>
      <p:sp>
        <p:nvSpPr>
          <p:cNvPr id="2051" name="Podtytuł 2"/>
          <p:cNvSpPr>
            <a:spLocks noGrp="1"/>
          </p:cNvSpPr>
          <p:nvPr>
            <p:ph type="subTitle" idx="1"/>
          </p:nvPr>
        </p:nvSpPr>
        <p:spPr>
          <a:xfrm>
            <a:off x="1371600" y="4751388"/>
            <a:ext cx="7185546" cy="1592262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ea typeface="Open Sans Light"/>
                <a:cs typeface="Times New Roman" panose="02020603050405020304" pitchFamily="18" charset="0"/>
              </a:rPr>
              <a:t>Kraków, </a:t>
            </a:r>
            <a:r>
              <a:rPr lang="pl-PL" sz="1800" dirty="0" smtClean="0">
                <a:solidFill>
                  <a:schemeClr val="tx1"/>
                </a:solidFill>
                <a:ea typeface="Open Sans Light"/>
                <a:cs typeface="Times New Roman" panose="02020603050405020304" pitchFamily="18" charset="0"/>
              </a:rPr>
              <a:t>25</a:t>
            </a:r>
            <a:r>
              <a:rPr lang="pl-PL" sz="1800" dirty="0">
                <a:solidFill>
                  <a:schemeClr val="tx1"/>
                </a:solidFill>
                <a:ea typeface="Open Sans Light"/>
                <a:cs typeface="Times New Roman" panose="02020603050405020304" pitchFamily="18" charset="0"/>
              </a:rPr>
              <a:t> </a:t>
            </a:r>
            <a:r>
              <a:rPr lang="pl-PL" sz="1800" dirty="0" smtClean="0">
                <a:solidFill>
                  <a:schemeClr val="tx1"/>
                </a:solidFill>
                <a:ea typeface="Open Sans Light"/>
                <a:cs typeface="Times New Roman" panose="02020603050405020304" pitchFamily="18" charset="0"/>
              </a:rPr>
              <a:t>sierpnia 2015 </a:t>
            </a:r>
            <a:r>
              <a:rPr lang="pl-PL" sz="1800" dirty="0">
                <a:solidFill>
                  <a:schemeClr val="tx1"/>
                </a:solidFill>
                <a:ea typeface="Open Sans Light"/>
                <a:cs typeface="Times New Roman" panose="02020603050405020304" pitchFamily="18" charset="0"/>
              </a:rPr>
              <a:t>r.</a:t>
            </a:r>
          </a:p>
          <a:p>
            <a:endParaRPr lang="pl-PL" sz="1800" dirty="0">
              <a:solidFill>
                <a:schemeClr val="tx1"/>
              </a:solidFill>
              <a:ea typeface="Open Sans Light"/>
              <a:cs typeface="Times New Roman" panose="02020603050405020304" pitchFamily="18" charset="0"/>
            </a:endParaRPr>
          </a:p>
          <a:p>
            <a:r>
              <a:rPr lang="pl-PL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Jerzy Miller</a:t>
            </a:r>
          </a:p>
          <a:p>
            <a:r>
              <a:rPr lang="pl-PL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Wojewoda Małopolski </a:t>
            </a:r>
            <a:endParaRPr lang="pl-PL" sz="1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901261" y="1956854"/>
            <a:ext cx="7655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+mn-lt"/>
              </a:rPr>
              <a:t>Ochrona przeciwpowodziowa województwa małopolskiego</a:t>
            </a:r>
            <a:endParaRPr lang="pl-PL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874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:\Users\pmro\Desktop\krzyw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4846" y="469556"/>
            <a:ext cx="4516877" cy="638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665611" y="2166551"/>
            <a:ext cx="35792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Porównanie stref zagrożenia powodziowego dla Krzyworzeki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w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5+548-6+148</a:t>
            </a:r>
          </a:p>
          <a:p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pl-PL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Koryto i terasy=0,0325 – </a:t>
            </a:r>
            <a:r>
              <a:rPr lang="pl-PL" dirty="0" smtClean="0">
                <a:latin typeface="+mj-lt"/>
              </a:rPr>
              <a:t>niska trawa</a:t>
            </a:r>
          </a:p>
          <a:p>
            <a:endParaRPr lang="pl-PL" dirty="0" smtClean="0">
              <a:latin typeface="+mj-lt"/>
            </a:endParaRPr>
          </a:p>
          <a:p>
            <a:r>
              <a:rPr lang="pl-PL" dirty="0" smtClean="0">
                <a:latin typeface="+mj-lt"/>
              </a:rPr>
              <a:t>Obniżenie zwierciadła wody </a:t>
            </a:r>
          </a:p>
          <a:p>
            <a:r>
              <a:rPr lang="pl-PL" dirty="0" smtClean="0">
                <a:latin typeface="+mj-lt"/>
              </a:rPr>
              <a:t>od 0,35 m do 0,74 m</a:t>
            </a:r>
          </a:p>
          <a:p>
            <a:endParaRPr lang="pl-PL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62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 txBox="1">
            <a:spLocks/>
          </p:cNvSpPr>
          <p:nvPr/>
        </p:nvSpPr>
        <p:spPr bwMode="auto">
          <a:xfrm>
            <a:off x="300404" y="2776418"/>
            <a:ext cx="8643938" cy="59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pl-PL" altLang="pl-PL" sz="2400" b="1" dirty="0" smtClean="0">
                <a:latin typeface="+mn-lt"/>
              </a:rPr>
              <a:t>Bank Światowy </a:t>
            </a:r>
          </a:p>
          <a:p>
            <a:pPr algn="ctr">
              <a:buFont typeface="Arial" panose="020B0604020202020204" pitchFamily="34" charset="0"/>
              <a:buNone/>
            </a:pPr>
            <a:endParaRPr lang="pl-PL" altLang="pl-PL" sz="2400" b="1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35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/>
        </p:nvSpPr>
        <p:spPr>
          <a:xfrm>
            <a:off x="280214" y="1795565"/>
            <a:ext cx="886378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u="sng" dirty="0" smtClean="0">
                <a:latin typeface="+mn-lt"/>
              </a:rPr>
              <a:t>Kalendarium:</a:t>
            </a:r>
          </a:p>
          <a:p>
            <a:endParaRPr lang="pl-PL" u="sng" dirty="0" smtClean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 smtClean="0">
                <a:latin typeface="+mj-lt"/>
              </a:rPr>
              <a:t>09.2012 r. - 06.2015 r</a:t>
            </a:r>
            <a:r>
              <a:rPr lang="pl-PL" dirty="0" smtClean="0">
                <a:latin typeface="+mj-lt"/>
              </a:rPr>
              <a:t>. przygotowanie dokumentów do nowej pożyczki Banku Światowego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 smtClean="0">
                <a:latin typeface="+mj-lt"/>
              </a:rPr>
              <a:t>2.07.2015 r.</a:t>
            </a:r>
            <a:r>
              <a:rPr lang="pl-PL" dirty="0" smtClean="0">
                <a:latin typeface="+mj-lt"/>
              </a:rPr>
              <a:t> przyjęcie przez Rade Ministrów uchwały w sprawie związania Rzeczypospolitej Polskiej umową pożyczki na częściowe sfinansowanie Projektu Ochrony Przeciwpowodziowej Dorzecza Odry i Wisły</a:t>
            </a:r>
          </a:p>
          <a:p>
            <a:pPr marL="285750" indent="-285750" algn="just"/>
            <a:endParaRPr lang="pl-PL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 smtClean="0">
                <a:latin typeface="+mj-lt"/>
              </a:rPr>
              <a:t>23.07.2015 </a:t>
            </a:r>
            <a:r>
              <a:rPr lang="pl-PL" b="1" dirty="0">
                <a:latin typeface="+mj-lt"/>
              </a:rPr>
              <a:t>r</a:t>
            </a:r>
            <a:r>
              <a:rPr lang="pl-PL" b="1" dirty="0" smtClean="0">
                <a:latin typeface="+mj-lt"/>
              </a:rPr>
              <a:t>.</a:t>
            </a:r>
            <a:r>
              <a:rPr lang="pl-PL" dirty="0" smtClean="0">
                <a:latin typeface="+mj-lt"/>
              </a:rPr>
              <a:t> zatwierdzenie przez Rada </a:t>
            </a:r>
            <a:r>
              <a:rPr lang="pl-PL" dirty="0">
                <a:latin typeface="+mj-lt"/>
              </a:rPr>
              <a:t>Dyrektorów Wykonawczych Grupy Banku </a:t>
            </a:r>
            <a:r>
              <a:rPr lang="pl-PL" dirty="0" smtClean="0">
                <a:latin typeface="+mj-lt"/>
              </a:rPr>
              <a:t>Światowego Projektu </a:t>
            </a:r>
            <a:r>
              <a:rPr lang="pl-PL" dirty="0">
                <a:latin typeface="+mj-lt"/>
              </a:rPr>
              <a:t>Ochrony Przeciwpowodziowej Dorzecza Odry i </a:t>
            </a:r>
            <a:r>
              <a:rPr lang="pl-PL" dirty="0" smtClean="0">
                <a:latin typeface="+mj-lt"/>
              </a:rPr>
              <a:t>Wisły (wartość Projektu 1 202 mln EURO, w tym 460 mln EURO z Banku Światowego)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FF0000"/>
                </a:solidFill>
                <a:latin typeface="+mj-lt"/>
              </a:rPr>
              <a:t>09.2015 r.</a:t>
            </a:r>
            <a:r>
              <a:rPr lang="pl-PL" dirty="0" smtClean="0">
                <a:latin typeface="+mj-lt"/>
              </a:rPr>
              <a:t> planowany termin podpisania Umowy Pożyczki</a:t>
            </a:r>
            <a:endParaRPr lang="pl-PL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dirty="0" smtClean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dirty="0"/>
          </a:p>
          <a:p>
            <a:pPr algn="l"/>
            <a:endParaRPr lang="pl-PL" baseline="30000" dirty="0"/>
          </a:p>
          <a:p>
            <a:pPr lvl="0" algn="l"/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884870" y="296213"/>
            <a:ext cx="60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>
              <a:latin typeface="+mn-lt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1696338" y="296213"/>
            <a:ext cx="8643938" cy="59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pl-PL" altLang="pl-PL" sz="2000" b="1" dirty="0" smtClean="0">
                <a:latin typeface="+mn-lt"/>
              </a:rPr>
              <a:t>BANK ŚWIATOWY</a:t>
            </a:r>
          </a:p>
          <a:p>
            <a:pPr algn="ctr">
              <a:buFont typeface="Arial" panose="020B0604020202020204" pitchFamily="34" charset="0"/>
              <a:buNone/>
            </a:pPr>
            <a:endParaRPr lang="pl-PL" altLang="pl-PL" sz="2000" b="1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34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2614" y="0"/>
            <a:ext cx="6291385" cy="1143000"/>
          </a:xfrm>
        </p:spPr>
        <p:txBody>
          <a:bodyPr/>
          <a:lstStyle/>
          <a:p>
            <a:r>
              <a:rPr lang="pl-PL" altLang="pl-PL" sz="2000" b="1" dirty="0"/>
              <a:t>BANK ŚWIATOWY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399" y="2317349"/>
            <a:ext cx="8229600" cy="4333009"/>
          </a:xfrm>
        </p:spPr>
        <p:txBody>
          <a:bodyPr/>
          <a:lstStyle/>
          <a:p>
            <a:pPr marL="0" indent="0" algn="ctr">
              <a:buNone/>
            </a:pPr>
            <a:r>
              <a:rPr lang="pl-PL" sz="1800" b="1" dirty="0" smtClean="0"/>
              <a:t>Komponent 3 Projektu Ochrony Przeciwpowodziowej Dorzecza Odry i Wisły </a:t>
            </a:r>
          </a:p>
          <a:p>
            <a:pPr marL="0" indent="0" algn="ctr">
              <a:buNone/>
            </a:pPr>
            <a:endParaRPr lang="pl-PL" sz="1800" b="1" dirty="0" smtClean="0"/>
          </a:p>
          <a:p>
            <a:pPr marL="0" indent="0" algn="ctr">
              <a:buNone/>
            </a:pPr>
            <a:r>
              <a:rPr lang="pl-PL" sz="1800" b="1" dirty="0" smtClean="0"/>
              <a:t>„Ochrona Przeciwpowodziowa Dorzecza górnej Wisły”: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algn="just"/>
            <a:r>
              <a:rPr lang="pl-PL" sz="1800" dirty="0" smtClean="0"/>
              <a:t>zadania z obszaru województw </a:t>
            </a:r>
            <a:r>
              <a:rPr lang="pl-PL" sz="1800" dirty="0"/>
              <a:t>m</a:t>
            </a:r>
            <a:r>
              <a:rPr lang="pl-PL" sz="1800" dirty="0" smtClean="0"/>
              <a:t>ałopolskiego, świętokrzyskiego i podkarpackiego</a:t>
            </a:r>
          </a:p>
          <a:p>
            <a:endParaRPr lang="pl-PL" sz="1800" dirty="0" smtClean="0"/>
          </a:p>
          <a:p>
            <a:r>
              <a:rPr lang="pl-PL" sz="1800" dirty="0" smtClean="0"/>
              <a:t>przewidywane finansowanie </a:t>
            </a:r>
            <a:r>
              <a:rPr lang="pl-PL" sz="1800" b="1" dirty="0" smtClean="0">
                <a:solidFill>
                  <a:srgbClr val="FF0000"/>
                </a:solidFill>
              </a:rPr>
              <a:t>202 mln EURO w tym 84,3 mln EURO dla Małopolski</a:t>
            </a:r>
            <a:endParaRPr lang="pl-PL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652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47108" y="83128"/>
            <a:ext cx="5839691" cy="914400"/>
          </a:xfrm>
        </p:spPr>
        <p:txBody>
          <a:bodyPr/>
          <a:lstStyle/>
          <a:p>
            <a:r>
              <a:rPr lang="pl-PL" sz="2000" b="1" dirty="0"/>
              <a:t>Inwestycje planowane do zrealizowania ze środków Banku Światowego w województwie </a:t>
            </a:r>
            <a:r>
              <a:rPr lang="pl-PL" sz="2000" b="1" dirty="0" smtClean="0"/>
              <a:t>małopolskim </a:t>
            </a:r>
            <a:endParaRPr lang="en-GB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4523" y="1779958"/>
            <a:ext cx="8229600" cy="4748641"/>
          </a:xfrm>
        </p:spPr>
        <p:txBody>
          <a:bodyPr/>
          <a:lstStyle/>
          <a:p>
            <a:pPr marL="0" indent="0">
              <a:buNone/>
            </a:pPr>
            <a:endParaRPr lang="pl-PL" sz="1800" dirty="0" smtClean="0"/>
          </a:p>
          <a:p>
            <a:pPr marL="0" indent="0" algn="ctr">
              <a:buNone/>
            </a:pPr>
            <a:r>
              <a:rPr lang="pl-PL" sz="1800" b="1" dirty="0" smtClean="0"/>
              <a:t>Zadania </a:t>
            </a:r>
            <a:r>
              <a:rPr lang="pl-PL" sz="1800" b="1" dirty="0"/>
              <a:t>z obszaru województwa </a:t>
            </a:r>
            <a:r>
              <a:rPr lang="pl-PL" sz="1800" b="1" dirty="0" smtClean="0"/>
              <a:t>małopolskiego</a:t>
            </a:r>
            <a:r>
              <a:rPr lang="pl-PL" sz="1800" dirty="0" smtClean="0"/>
              <a:t> </a:t>
            </a:r>
          </a:p>
          <a:p>
            <a:pPr marL="0" indent="0" algn="ctr">
              <a:buNone/>
            </a:pPr>
            <a:r>
              <a:rPr lang="pl-PL" sz="1800" dirty="0" smtClean="0"/>
              <a:t>(przewidywane finansowanie </a:t>
            </a:r>
            <a:r>
              <a:rPr lang="pl-PL" sz="1800" b="1" dirty="0" smtClean="0"/>
              <a:t>84,3 mln </a:t>
            </a:r>
            <a:r>
              <a:rPr lang="pl-PL" sz="1800" dirty="0" smtClean="0"/>
              <a:t>EURO): </a:t>
            </a:r>
          </a:p>
          <a:p>
            <a:pPr marL="0" indent="0">
              <a:buNone/>
            </a:pPr>
            <a:endParaRPr lang="pl-PL" sz="1800" dirty="0"/>
          </a:p>
          <a:p>
            <a:r>
              <a:rPr lang="pl-PL" sz="1800" u="sng" dirty="0"/>
              <a:t>Dokończenie przebudowy wałów p. powodziowych rzeki Wisły w </a:t>
            </a:r>
            <a:r>
              <a:rPr lang="pl-PL" sz="1800" u="sng" dirty="0" smtClean="0"/>
              <a:t>Krakowie</a:t>
            </a:r>
            <a:r>
              <a:rPr lang="pl-PL" sz="1800" dirty="0" smtClean="0"/>
              <a:t>;</a:t>
            </a:r>
          </a:p>
          <a:p>
            <a:pPr>
              <a:buNone/>
            </a:pPr>
            <a:endParaRPr lang="pl-PL" sz="1800" dirty="0" smtClean="0"/>
          </a:p>
          <a:p>
            <a:r>
              <a:rPr lang="pl-PL" sz="1800" u="sng" dirty="0" smtClean="0"/>
              <a:t>Zwiększenie </a:t>
            </a:r>
            <a:r>
              <a:rPr lang="pl-PL" sz="1800" u="sng" dirty="0"/>
              <a:t>zabezpieczenia powodziowego w dolinie rzeki </a:t>
            </a:r>
            <a:r>
              <a:rPr lang="pl-PL" sz="1800" u="sng" dirty="0" err="1" smtClean="0"/>
              <a:t>Serafy</a:t>
            </a:r>
            <a:r>
              <a:rPr lang="pl-PL" sz="1800" dirty="0" smtClean="0"/>
              <a:t>;</a:t>
            </a:r>
          </a:p>
          <a:p>
            <a:pPr>
              <a:buNone/>
            </a:pPr>
            <a:endParaRPr lang="pl-PL" sz="1800" dirty="0"/>
          </a:p>
          <a:p>
            <a:r>
              <a:rPr lang="pl-PL" sz="1800" u="sng" dirty="0" smtClean="0"/>
              <a:t>Program inwestycyjny w zlewni Raby.</a:t>
            </a:r>
            <a:endParaRPr lang="pl-PL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xmlns="" val="3793185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 txBox="1">
            <a:spLocks/>
          </p:cNvSpPr>
          <p:nvPr/>
        </p:nvSpPr>
        <p:spPr bwMode="auto">
          <a:xfrm>
            <a:off x="300404" y="2776418"/>
            <a:ext cx="86439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pl-PL" altLang="pl-PL" sz="2400" b="1" dirty="0" smtClean="0">
              <a:latin typeface="+mn-lt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pl-PL" altLang="pl-PL" sz="2400" b="1" dirty="0" smtClean="0">
                <a:latin typeface="+mn-lt"/>
              </a:rPr>
              <a:t>Plan Zarządzania Ryzykiem Powodziowym </a:t>
            </a:r>
          </a:p>
          <a:p>
            <a:pPr algn="ctr">
              <a:buFont typeface="Arial" panose="020B0604020202020204" pitchFamily="34" charset="0"/>
              <a:buNone/>
            </a:pPr>
            <a:endParaRPr lang="pl-PL" altLang="pl-PL" sz="2400" b="1" dirty="0" smtClean="0">
              <a:latin typeface="+mn-lt"/>
            </a:endParaRPr>
          </a:p>
          <a:p>
            <a:pPr algn="ctr">
              <a:buFont typeface="Arial" panose="020B0604020202020204" pitchFamily="34" charset="0"/>
              <a:buNone/>
            </a:pPr>
            <a:endParaRPr lang="pl-PL" altLang="pl-PL" sz="2400" b="1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3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/>
        </p:nvSpPr>
        <p:spPr>
          <a:xfrm>
            <a:off x="280214" y="1795565"/>
            <a:ext cx="886378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u="sng" dirty="0" smtClean="0">
              <a:latin typeface="+mn-lt"/>
            </a:endParaRPr>
          </a:p>
          <a:p>
            <a:endParaRPr lang="pl-PL" u="sng" dirty="0">
              <a:latin typeface="+mn-lt"/>
            </a:endParaRPr>
          </a:p>
          <a:p>
            <a:r>
              <a:rPr lang="pl-PL" u="sng" dirty="0" smtClean="0">
                <a:latin typeface="+mn-lt"/>
              </a:rPr>
              <a:t>Kolejność realizacji zadań: </a:t>
            </a:r>
          </a:p>
          <a:p>
            <a:endParaRPr lang="pl-PL" u="sng" dirty="0" smtClean="0">
              <a:latin typeface="+mn-lt"/>
            </a:endParaRPr>
          </a:p>
          <a:p>
            <a:pPr marL="1257300" lvl="2" indent="-342900" algn="l">
              <a:buAutoNum type="arabicPeriod"/>
            </a:pPr>
            <a:r>
              <a:rPr lang="pl-PL" dirty="0" smtClean="0">
                <a:latin typeface="+mn-lt"/>
              </a:rPr>
              <a:t>Kontynuacja zadań </a:t>
            </a:r>
            <a:r>
              <a:rPr lang="pl-PL" dirty="0" smtClean="0">
                <a:latin typeface="+mj-lt"/>
              </a:rPr>
              <a:t>rozpoczętych</a:t>
            </a:r>
          </a:p>
          <a:p>
            <a:pPr marL="1257300" lvl="2" indent="-342900" algn="l">
              <a:buFontTx/>
              <a:buAutoNum type="arabicPeriod"/>
            </a:pPr>
            <a:r>
              <a:rPr lang="pl-PL" dirty="0" smtClean="0">
                <a:latin typeface="+mj-lt"/>
              </a:rPr>
              <a:t>Wstępne rozpoznanie warunków geologiczno – inżynierskich                                      dla zbiorników planowanych do budowy / </a:t>
            </a:r>
            <a:r>
              <a:rPr lang="pl-PL" dirty="0">
                <a:latin typeface="+mj-lt"/>
              </a:rPr>
              <a:t>Poldery na </a:t>
            </a:r>
            <a:r>
              <a:rPr lang="pl-PL" dirty="0" smtClean="0">
                <a:latin typeface="+mj-lt"/>
              </a:rPr>
              <a:t>Wiśle</a:t>
            </a:r>
          </a:p>
          <a:p>
            <a:pPr marL="1257300" lvl="2" indent="-342900" algn="l">
              <a:buAutoNum type="arabicPeriod"/>
            </a:pPr>
            <a:r>
              <a:rPr lang="pl-PL" dirty="0" smtClean="0">
                <a:latin typeface="+mj-lt"/>
              </a:rPr>
              <a:t>Zwiększenie rezerwy w zbiornikach</a:t>
            </a:r>
          </a:p>
          <a:p>
            <a:pPr marL="1257300" lvl="2" indent="-342900" algn="l">
              <a:buAutoNum type="arabicPeriod"/>
            </a:pPr>
            <a:r>
              <a:rPr lang="pl-PL" dirty="0" smtClean="0">
                <a:latin typeface="+mj-lt"/>
              </a:rPr>
              <a:t>Przebudowa mostów (m in. zwiększenie prześwitów)</a:t>
            </a:r>
          </a:p>
          <a:p>
            <a:pPr marL="1257300" lvl="2" indent="-342900" algn="l">
              <a:buAutoNum type="arabicPeriod"/>
            </a:pPr>
            <a:r>
              <a:rPr lang="pl-PL" dirty="0" smtClean="0">
                <a:latin typeface="+mj-lt"/>
              </a:rPr>
              <a:t>Ochrona terenów zurbanizowanych </a:t>
            </a:r>
          </a:p>
          <a:p>
            <a:pPr marL="1257300" lvl="2" indent="-342900" algn="l">
              <a:buAutoNum type="arabicPeriod"/>
            </a:pPr>
            <a:r>
              <a:rPr lang="pl-PL" dirty="0" smtClean="0">
                <a:latin typeface="+mj-lt"/>
              </a:rPr>
              <a:t>Modernizacja i budowa wałów powyżej planowanych zbiorników</a:t>
            </a:r>
          </a:p>
          <a:p>
            <a:pPr marL="1257300" lvl="2" indent="-342900" algn="l">
              <a:buAutoNum type="arabicPeriod"/>
            </a:pPr>
            <a:r>
              <a:rPr lang="pl-PL" dirty="0" smtClean="0">
                <a:latin typeface="+mj-lt"/>
              </a:rPr>
              <a:t>Budowa zbiorników i polderów</a:t>
            </a:r>
          </a:p>
          <a:p>
            <a:pPr marL="1257300" lvl="2" indent="-342900" algn="l">
              <a:buAutoNum type="arabicPeriod"/>
            </a:pPr>
            <a:r>
              <a:rPr lang="pl-PL" dirty="0" smtClean="0">
                <a:latin typeface="+mj-lt"/>
              </a:rPr>
              <a:t>Budowa wałów poniżej zbiorników</a:t>
            </a:r>
          </a:p>
          <a:p>
            <a:pPr marL="342900" indent="-342900" algn="l">
              <a:buAutoNum type="arabicPeriod" startAt="2"/>
            </a:pPr>
            <a:endParaRPr lang="pl-PL" dirty="0" smtClean="0">
              <a:latin typeface="+mn-lt"/>
            </a:endParaRPr>
          </a:p>
          <a:p>
            <a:pPr algn="l"/>
            <a:endParaRPr lang="pl-PL" dirty="0"/>
          </a:p>
          <a:p>
            <a:pPr algn="l"/>
            <a:endParaRPr lang="pl-PL" baseline="30000" dirty="0"/>
          </a:p>
          <a:p>
            <a:pPr lvl="0" algn="l"/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884870" y="296213"/>
            <a:ext cx="60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+mn-lt"/>
              </a:rPr>
              <a:t>HARMONOGRAM</a:t>
            </a:r>
            <a:endParaRPr lang="pl-PL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99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 txBox="1">
            <a:spLocks/>
          </p:cNvSpPr>
          <p:nvPr/>
        </p:nvSpPr>
        <p:spPr bwMode="auto">
          <a:xfrm>
            <a:off x="597389" y="2776418"/>
            <a:ext cx="86439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pl-PL" altLang="pl-PL" sz="2400" b="1" dirty="0" smtClean="0">
                <a:latin typeface="+mn-lt"/>
              </a:rPr>
              <a:t>Mapa stref zalewowych </a:t>
            </a:r>
          </a:p>
          <a:p>
            <a:pPr algn="ctr">
              <a:buFont typeface="Arial" panose="020B0604020202020204" pitchFamily="34" charset="0"/>
              <a:buNone/>
            </a:pPr>
            <a:endParaRPr lang="pl-PL" altLang="pl-PL" sz="2400" b="1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9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3507" y="0"/>
            <a:ext cx="5279571" cy="6858000"/>
          </a:xfrm>
          <a:prstGeom prst="rect">
            <a:avLst/>
          </a:prstGeom>
        </p:spPr>
      </p:pic>
      <p:sp>
        <p:nvSpPr>
          <p:cNvPr id="4" name="Strzałka w lewo 3"/>
          <p:cNvSpPr/>
          <p:nvPr/>
        </p:nvSpPr>
        <p:spPr>
          <a:xfrm rot="19866969">
            <a:off x="3813908" y="4829907"/>
            <a:ext cx="3001108" cy="1539631"/>
          </a:xfrm>
          <a:prstGeom prst="leftArrow">
            <a:avLst>
              <a:gd name="adj1" fmla="val 50000"/>
              <a:gd name="adj2" fmla="val 7030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4660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912" y="0"/>
            <a:ext cx="6951670" cy="6858000"/>
          </a:xfrm>
          <a:prstGeom prst="rect">
            <a:avLst/>
          </a:prstGeom>
        </p:spPr>
      </p:pic>
      <p:sp>
        <p:nvSpPr>
          <p:cNvPr id="5" name="Strzałka w lewo 4"/>
          <p:cNvSpPr/>
          <p:nvPr/>
        </p:nvSpPr>
        <p:spPr>
          <a:xfrm rot="9468730">
            <a:off x="2891692" y="1875692"/>
            <a:ext cx="3001108" cy="1539631"/>
          </a:xfrm>
          <a:prstGeom prst="leftArrow">
            <a:avLst>
              <a:gd name="adj1" fmla="val 50000"/>
              <a:gd name="adj2" fmla="val 7030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1445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03664" y="3946856"/>
            <a:ext cx="8564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b="1" dirty="0" smtClean="0">
              <a:latin typeface="+mn-lt"/>
              <a:cs typeface="Rod" panose="02030509050101010101" pitchFamily="49" charset="-79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pl-PL" b="1" dirty="0" smtClean="0">
              <a:latin typeface="+mn-lt"/>
              <a:cs typeface="Rod" panose="02030509050101010101" pitchFamily="49" charset="-79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l-PL" b="1" dirty="0" smtClean="0">
                <a:latin typeface="+mn-lt"/>
                <a:cs typeface="Rod" panose="02030509050101010101" pitchFamily="49" charset="-79"/>
              </a:rPr>
              <a:t>2016 – zlewnia Nidzicy i Uszwicy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473452592"/>
              </p:ext>
            </p:extLst>
          </p:nvPr>
        </p:nvGraphicFramePr>
        <p:xfrm>
          <a:off x="0" y="0"/>
          <a:ext cx="9144000" cy="4314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554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Picture 2" descr="C:\Users\pmro\Desktop\look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03960"/>
            <a:ext cx="9144000" cy="5181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0627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230" y="0"/>
            <a:ext cx="6951670" cy="6858000"/>
          </a:xfrm>
          <a:prstGeom prst="rect">
            <a:avLst/>
          </a:prstGeom>
        </p:spPr>
      </p:pic>
      <p:sp>
        <p:nvSpPr>
          <p:cNvPr id="5" name="Strzałka w lewo 4"/>
          <p:cNvSpPr/>
          <p:nvPr/>
        </p:nvSpPr>
        <p:spPr>
          <a:xfrm rot="9486412">
            <a:off x="2929831" y="2639166"/>
            <a:ext cx="3026469" cy="1539631"/>
          </a:xfrm>
          <a:prstGeom prst="leftArrow">
            <a:avLst>
              <a:gd name="adj1" fmla="val 50000"/>
              <a:gd name="adj2" fmla="val 7030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682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7138" y="0"/>
            <a:ext cx="4649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421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6280" y="2372791"/>
            <a:ext cx="7650480" cy="1790700"/>
          </a:xfrm>
          <a:noFill/>
          <a:ln/>
        </p:spPr>
        <p:txBody>
          <a:bodyPr/>
          <a:lstStyle/>
          <a:p>
            <a:r>
              <a:rPr lang="pl-PL" sz="2400" b="1" dirty="0" smtClean="0">
                <a:latin typeface="+mn-lt"/>
                <a:cs typeface="Times New Roman" panose="02020603050405020304" pitchFamily="18" charset="0"/>
              </a:rPr>
              <a:t>Dziękuję za uwagę </a:t>
            </a:r>
            <a:r>
              <a:rPr lang="pl-PL" sz="2100" dirty="0"/>
              <a:t/>
            </a:r>
            <a:br>
              <a:rPr lang="pl-PL" sz="2100" dirty="0"/>
            </a:br>
            <a:endParaRPr lang="pl-PL" sz="2100" b="1" dirty="0"/>
          </a:p>
        </p:txBody>
      </p:sp>
    </p:spTree>
    <p:extLst>
      <p:ext uri="{BB962C8B-B14F-4D97-AF65-F5344CB8AC3E}">
        <p14:creationId xmlns:p14="http://schemas.microsoft.com/office/powerpoint/2010/main" xmlns="" val="469810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778"/>
            <a:ext cx="9144000" cy="6466443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145574" y="6228723"/>
            <a:ext cx="7380312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dirty="0" smtClean="0"/>
              <a:t>1 – Soła 2– Skawa; 3 – Skawinka; 4 - Raba; </a:t>
            </a:r>
            <a:r>
              <a:rPr lang="pl-PL" sz="1600" dirty="0"/>
              <a:t>5</a:t>
            </a:r>
            <a:r>
              <a:rPr lang="pl-PL" sz="1600" dirty="0" smtClean="0"/>
              <a:t> – Dunajec; 6 – Wisłoka; </a:t>
            </a:r>
            <a:endParaRPr lang="pl-PL" sz="16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2392177" y="3296811"/>
            <a:ext cx="20955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b="1" dirty="0" smtClean="0"/>
              <a:t>2</a:t>
            </a:r>
            <a:endParaRPr lang="pl-PL" sz="1600" b="1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3344678" y="3091958"/>
            <a:ext cx="20955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b="1" dirty="0" smtClean="0"/>
              <a:t>3</a:t>
            </a:r>
            <a:endParaRPr lang="pl-PL" sz="1600" b="1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4015963" y="3466166"/>
            <a:ext cx="20955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b="1" dirty="0" smtClean="0"/>
              <a:t>4</a:t>
            </a:r>
            <a:endParaRPr lang="pl-PL" sz="1600" b="1" dirty="0"/>
          </a:p>
        </p:txBody>
      </p:sp>
      <p:sp>
        <p:nvSpPr>
          <p:cNvPr id="29" name="pole tekstowe 28"/>
          <p:cNvSpPr txBox="1"/>
          <p:nvPr/>
        </p:nvSpPr>
        <p:spPr>
          <a:xfrm>
            <a:off x="6128206" y="3259722"/>
            <a:ext cx="20955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b="1" dirty="0" smtClean="0"/>
              <a:t>5</a:t>
            </a:r>
            <a:endParaRPr lang="pl-PL" sz="1600" b="1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7009182" y="3531520"/>
            <a:ext cx="20955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b="1" dirty="0" smtClean="0"/>
              <a:t>6</a:t>
            </a:r>
            <a:endParaRPr lang="pl-PL" sz="1600" b="1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1717059" y="2958335"/>
            <a:ext cx="20955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b="1" dirty="0" smtClean="0"/>
              <a:t>1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xmlns="" val="2508480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 txBox="1">
            <a:spLocks/>
          </p:cNvSpPr>
          <p:nvPr/>
        </p:nvSpPr>
        <p:spPr bwMode="auto">
          <a:xfrm>
            <a:off x="269152" y="2553730"/>
            <a:ext cx="8643938" cy="349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pl-PL" altLang="pl-PL" sz="2000" b="1" dirty="0" smtClean="0">
                <a:latin typeface="+mn-lt"/>
              </a:rPr>
              <a:t>W województwie małopolskim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l-PL" altLang="pl-PL" sz="2000" b="1" dirty="0" smtClean="0">
                <a:latin typeface="+mn-lt"/>
              </a:rPr>
              <a:t>planowana jest realizacja 576 inwestycji,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l-PL" altLang="pl-PL" sz="2000" b="1" dirty="0" smtClean="0">
                <a:latin typeface="+mn-lt"/>
              </a:rPr>
              <a:t>których celem jest podniesienie bezpieczeństwa powodziowego. </a:t>
            </a:r>
            <a:endParaRPr lang="pl-PL" altLang="pl-PL" sz="2000" b="1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000" b="1" dirty="0">
              <a:solidFill>
                <a:srgbClr val="0070C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884870" y="296213"/>
            <a:ext cx="60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+mn-lt"/>
              </a:rPr>
              <a:t>ANALIZA PROGRAMU INWESTYCYJNEGO </a:t>
            </a:r>
            <a:endParaRPr lang="pl-PL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45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/>
        </p:nvSpPr>
        <p:spPr>
          <a:xfrm>
            <a:off x="1" y="1782767"/>
            <a:ext cx="9143999" cy="4242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30"/>
              </a:spcBef>
              <a:spcAft>
                <a:spcPts val="0"/>
              </a:spcAft>
            </a:pPr>
            <a:r>
              <a:rPr lang="pl-PL" b="1" u="sng" dirty="0" smtClean="0">
                <a:solidFill>
                  <a:srgbClr val="26262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Wynik analiz programów inwestycyjnych w województwie Małopolskim:</a:t>
            </a:r>
          </a:p>
          <a:p>
            <a:pPr>
              <a:lnSpc>
                <a:spcPct val="150000"/>
              </a:lnSpc>
              <a:spcBef>
                <a:spcPts val="430"/>
              </a:spcBef>
              <a:spcAft>
                <a:spcPts val="0"/>
              </a:spcAft>
            </a:pPr>
            <a:r>
              <a:rPr lang="pl-PL" b="1" u="sng" dirty="0" smtClean="0">
                <a:solidFill>
                  <a:srgbClr val="26262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(API: SOŁY, SKAWY, SKAWINKI, RABY, DUNAJCA, WISŁOKI)</a:t>
            </a:r>
          </a:p>
          <a:p>
            <a:pPr>
              <a:lnSpc>
                <a:spcPct val="150000"/>
              </a:lnSpc>
              <a:spcBef>
                <a:spcPts val="430"/>
              </a:spcBef>
              <a:spcAft>
                <a:spcPts val="0"/>
              </a:spcAft>
            </a:pPr>
            <a:endParaRPr lang="pl-PL" b="1" u="sng" dirty="0" smtClean="0">
              <a:solidFill>
                <a:srgbClr val="262626"/>
              </a:solidFill>
              <a:latin typeface="Calibri" panose="020F0502020204030204" pitchFamily="34" charset="0"/>
              <a:ea typeface="Arial Unicode MS" panose="020B0604020202020204" pitchFamily="34" charset="-128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430"/>
              </a:spcBef>
              <a:spcAft>
                <a:spcPts val="0"/>
              </a:spcAft>
            </a:pPr>
            <a:r>
              <a:rPr lang="pl-PL" dirty="0" smtClean="0">
                <a:latin typeface="Calibri" panose="020F050202020403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Obecnie</a:t>
            </a:r>
            <a:r>
              <a:rPr lang="pl-PL" b="1" dirty="0" smtClean="0">
                <a:latin typeface="Calibri" panose="020F050202020403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 19 404 </a:t>
            </a:r>
            <a:r>
              <a:rPr lang="pl-PL" dirty="0" smtClean="0">
                <a:latin typeface="Calibri" panose="020F050202020403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mieszkańców znajduje się w strefie zagrożenia powodziowego 1%.</a:t>
            </a:r>
          </a:p>
          <a:p>
            <a:pPr algn="l">
              <a:lnSpc>
                <a:spcPct val="150000"/>
              </a:lnSpc>
              <a:spcBef>
                <a:spcPts val="430"/>
              </a:spcBef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P</a:t>
            </a:r>
            <a:r>
              <a:rPr lang="pl-PL" dirty="0" smtClean="0">
                <a:latin typeface="Calibri" panose="020F050202020403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o zrealizowaniu inwestycji:</a:t>
            </a:r>
          </a:p>
          <a:p>
            <a:pPr lvl="1" algn="just">
              <a:lnSpc>
                <a:spcPct val="150000"/>
              </a:lnSpc>
              <a:spcBef>
                <a:spcPts val="430"/>
              </a:spcBef>
              <a:spcAft>
                <a:spcPts val="0"/>
              </a:spcAft>
            </a:pPr>
            <a:r>
              <a:rPr lang="pl-PL" b="1" dirty="0" smtClean="0">
                <a:latin typeface="Calibri" panose="020F050202020403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- 15 028 </a:t>
            </a:r>
            <a:r>
              <a:rPr lang="pl-PL" dirty="0" smtClean="0">
                <a:latin typeface="Calibri" panose="020F050202020403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mieszkańców znajdzie się poza strefą zagrożenia powodziowego 1%,</a:t>
            </a:r>
          </a:p>
          <a:p>
            <a:pPr lvl="1" algn="just">
              <a:lnSpc>
                <a:spcPct val="150000"/>
              </a:lnSpc>
              <a:spcBef>
                <a:spcPts val="430"/>
              </a:spcBef>
              <a:spcAft>
                <a:spcPts val="0"/>
              </a:spcAft>
            </a:pPr>
            <a:r>
              <a:rPr lang="pl-PL" b="1" dirty="0" smtClean="0">
                <a:latin typeface="Calibri" panose="020F050202020403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- 4 376 </a:t>
            </a:r>
            <a:r>
              <a:rPr lang="pl-PL" dirty="0" smtClean="0">
                <a:latin typeface="Calibri" panose="020F050202020403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mieszkańców nadal pozostaje w strefie, w tym dla:</a:t>
            </a:r>
          </a:p>
          <a:p>
            <a:pPr marL="1200150" lvl="2" indent="-285750" algn="just">
              <a:lnSpc>
                <a:spcPct val="150000"/>
              </a:lnSpc>
              <a:spcBef>
                <a:spcPts val="43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b="1" dirty="0" smtClean="0">
                <a:latin typeface="Calibri" panose="020F050202020403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2 783 </a:t>
            </a:r>
            <a:r>
              <a:rPr lang="pl-PL" dirty="0" smtClean="0">
                <a:latin typeface="Calibri" panose="020F050202020403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mieszkańców </a:t>
            </a:r>
            <a:r>
              <a:rPr lang="pl-PL" dirty="0">
                <a:latin typeface="Calibri" panose="020F050202020403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(wys. zalania &lt;0,5 m) </a:t>
            </a:r>
            <a:r>
              <a:rPr lang="pl-PL" dirty="0" smtClean="0">
                <a:latin typeface="Calibri" panose="020F050202020403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można zastosować ochronę indywidualną,</a:t>
            </a:r>
          </a:p>
          <a:p>
            <a:pPr marL="1200150" lvl="2" indent="-285750" algn="just">
              <a:lnSpc>
                <a:spcPct val="150000"/>
              </a:lnSpc>
              <a:spcBef>
                <a:spcPts val="43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b="1" dirty="0" smtClean="0">
                <a:latin typeface="Calibri" panose="020F050202020403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1 593 </a:t>
            </a:r>
            <a:r>
              <a:rPr lang="pl-PL" dirty="0" smtClean="0">
                <a:latin typeface="Calibri" panose="020F050202020403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mieszkańców pozostaje w strefie </a:t>
            </a:r>
            <a:r>
              <a:rPr lang="pl-PL" dirty="0">
                <a:latin typeface="Calibri" panose="020F050202020403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zagrożonej (wys. zalania </a:t>
            </a:r>
            <a:r>
              <a:rPr lang="pl-PL" dirty="0" smtClean="0">
                <a:latin typeface="Calibri" panose="020F050202020403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&gt;0,5 </a:t>
            </a:r>
            <a:r>
              <a:rPr lang="pl-PL" dirty="0">
                <a:latin typeface="Calibri" panose="020F050202020403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m</a:t>
            </a:r>
            <a:r>
              <a:rPr lang="pl-PL" dirty="0" smtClean="0">
                <a:latin typeface="Calibri" panose="020F050202020403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).</a:t>
            </a:r>
            <a:endParaRPr lang="pl-P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884870" y="296213"/>
            <a:ext cx="60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+mn-lt"/>
              </a:rPr>
              <a:t>ANALIZA PROGRAMU INWESTYCYJNEGO </a:t>
            </a:r>
            <a:endParaRPr lang="pl-PL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0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/>
        </p:nvSpPr>
        <p:spPr>
          <a:xfrm>
            <a:off x="334922" y="1824846"/>
            <a:ext cx="89636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u="sng" dirty="0">
                <a:latin typeface="+mn-lt"/>
              </a:rPr>
              <a:t>Program inwestycyjny dla </a:t>
            </a:r>
            <a:r>
              <a:rPr lang="pl-PL" b="1" u="sng" dirty="0" smtClean="0">
                <a:latin typeface="+mn-lt"/>
              </a:rPr>
              <a:t>obszaru województwa małopolskiego przewiduje:</a:t>
            </a:r>
          </a:p>
          <a:p>
            <a:endParaRPr lang="pl-PL" u="sng" dirty="0" smtClean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u="sng" dirty="0">
                <a:latin typeface="+mn-lt"/>
              </a:rPr>
              <a:t>Zwiększenie rezerwy powodziowej na 2 </a:t>
            </a:r>
            <a:r>
              <a:rPr lang="pl-PL" u="sng" dirty="0" smtClean="0">
                <a:latin typeface="+mn-lt"/>
              </a:rPr>
              <a:t>zbiornikach </a:t>
            </a:r>
            <a:r>
              <a:rPr lang="pl-PL" u="sng" dirty="0">
                <a:latin typeface="+mn-lt"/>
              </a:rPr>
              <a:t>o 50,6 mln </a:t>
            </a:r>
            <a:r>
              <a:rPr lang="pl-PL" u="sng" dirty="0" smtClean="0">
                <a:latin typeface="+mn-lt"/>
              </a:rPr>
              <a:t>m</a:t>
            </a:r>
            <a:r>
              <a:rPr lang="pl-PL" u="sng" baseline="30000" dirty="0" smtClean="0">
                <a:latin typeface="+mn-lt"/>
              </a:rPr>
              <a:t>3</a:t>
            </a:r>
            <a:r>
              <a:rPr lang="pl-PL" u="sng" dirty="0" smtClean="0">
                <a:latin typeface="+mn-lt"/>
              </a:rPr>
              <a:t> </a:t>
            </a:r>
            <a:r>
              <a:rPr lang="pl-PL" dirty="0" smtClean="0">
                <a:latin typeface="+mn-lt"/>
              </a:rPr>
              <a:t>(Dobczyce, Rożnów);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u="sng" dirty="0" smtClean="0">
                <a:latin typeface="+mn-lt"/>
              </a:rPr>
              <a:t>Budowa 1 polderu, o pojemności 1,4 mln m</a:t>
            </a:r>
            <a:r>
              <a:rPr lang="pl-PL" u="sng" baseline="30000" dirty="0" smtClean="0">
                <a:latin typeface="+mn-lt"/>
              </a:rPr>
              <a:t>3 </a:t>
            </a:r>
            <a:r>
              <a:rPr lang="pl-PL" dirty="0" smtClean="0">
                <a:latin typeface="+mn-lt"/>
              </a:rPr>
              <a:t>(9,1 mln zł</a:t>
            </a:r>
            <a:r>
              <a:rPr lang="pl-PL" dirty="0">
                <a:latin typeface="+mn-lt"/>
              </a:rPr>
              <a:t>;</a:t>
            </a:r>
            <a:r>
              <a:rPr lang="pl-PL" dirty="0" smtClean="0">
                <a:latin typeface="+mn-lt"/>
              </a:rPr>
              <a:t> Soła);</a:t>
            </a:r>
            <a:endParaRPr lang="pl-PL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u="sng" dirty="0">
                <a:latin typeface="+mn-lt"/>
              </a:rPr>
              <a:t>Budowę </a:t>
            </a:r>
            <a:r>
              <a:rPr lang="pl-PL" u="sng" dirty="0" smtClean="0">
                <a:latin typeface="+mn-lt"/>
              </a:rPr>
              <a:t>35 </a:t>
            </a:r>
            <a:r>
              <a:rPr lang="pl-PL" u="sng" dirty="0">
                <a:latin typeface="+mn-lt"/>
              </a:rPr>
              <a:t>suchych zbiorników, o łącznej pojemności </a:t>
            </a:r>
            <a:r>
              <a:rPr lang="pl-PL" u="sng" dirty="0" smtClean="0">
                <a:latin typeface="+mn-lt"/>
              </a:rPr>
              <a:t>33 </a:t>
            </a:r>
            <a:r>
              <a:rPr lang="pl-PL" u="sng" dirty="0">
                <a:latin typeface="+mn-lt"/>
              </a:rPr>
              <a:t>mln </a:t>
            </a:r>
            <a:r>
              <a:rPr lang="pl-PL" u="sng" dirty="0" smtClean="0">
                <a:latin typeface="+mn-lt"/>
              </a:rPr>
              <a:t>m</a:t>
            </a:r>
            <a:r>
              <a:rPr lang="pl-PL" u="sng" baseline="30000" dirty="0" smtClean="0">
                <a:latin typeface="+mn-lt"/>
              </a:rPr>
              <a:t>3</a:t>
            </a:r>
            <a:r>
              <a:rPr lang="pl-PL" u="sng" dirty="0" smtClean="0">
                <a:latin typeface="+mn-lt"/>
              </a:rPr>
              <a:t> </a:t>
            </a:r>
            <a:r>
              <a:rPr lang="pl-PL" dirty="0">
                <a:latin typeface="+mn-lt"/>
              </a:rPr>
              <a:t>(</a:t>
            </a:r>
            <a:r>
              <a:rPr lang="pl-PL" dirty="0" smtClean="0">
                <a:latin typeface="+mn-lt"/>
              </a:rPr>
              <a:t>299 </a:t>
            </a:r>
            <a:r>
              <a:rPr lang="pl-PL" dirty="0">
                <a:latin typeface="+mn-lt"/>
              </a:rPr>
              <a:t>mln </a:t>
            </a:r>
            <a:r>
              <a:rPr lang="pl-PL" dirty="0" smtClean="0">
                <a:latin typeface="+mn-lt"/>
              </a:rPr>
              <a:t>zł; Skawa, Raba, Dunajec, Wisłoka, Skawinka, Szreniawa, Prądnik, Sudoł Dominikański, Garliczka );</a:t>
            </a:r>
            <a:endParaRPr lang="pl-PL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u="sng" dirty="0">
                <a:latin typeface="+mn-lt"/>
              </a:rPr>
              <a:t>Modernizację istniejących obwałowań i bulwarów w  </a:t>
            </a:r>
            <a:r>
              <a:rPr lang="pl-PL" u="sng" dirty="0" smtClean="0">
                <a:latin typeface="+mn-lt"/>
              </a:rPr>
              <a:t>59 </a:t>
            </a:r>
            <a:r>
              <a:rPr lang="pl-PL" u="sng" dirty="0">
                <a:latin typeface="+mn-lt"/>
              </a:rPr>
              <a:t>lokalizacjach</a:t>
            </a:r>
            <a:r>
              <a:rPr lang="pl-PL" dirty="0">
                <a:latin typeface="+mn-lt"/>
              </a:rPr>
              <a:t> </a:t>
            </a:r>
            <a:r>
              <a:rPr lang="pl-PL" dirty="0" smtClean="0">
                <a:latin typeface="+mn-lt"/>
              </a:rPr>
              <a:t>(137 </a:t>
            </a:r>
            <a:r>
              <a:rPr lang="pl-PL" dirty="0">
                <a:latin typeface="+mn-lt"/>
              </a:rPr>
              <a:t>mln  </a:t>
            </a:r>
            <a:r>
              <a:rPr lang="pl-PL" dirty="0" smtClean="0">
                <a:latin typeface="+mn-lt"/>
              </a:rPr>
              <a:t>zł; Soła, Skawa, Raba, Dunajec, Wisłoka, Skawinka, Rudawa, </a:t>
            </a:r>
            <a:r>
              <a:rPr lang="pl-PL" dirty="0" err="1" smtClean="0">
                <a:latin typeface="+mn-lt"/>
              </a:rPr>
              <a:t>Podłężanka</a:t>
            </a:r>
            <a:r>
              <a:rPr lang="pl-PL" dirty="0" smtClean="0">
                <a:latin typeface="+mn-lt"/>
              </a:rPr>
              <a:t>, Rudawa, Prądnik, Garliczka) </a:t>
            </a:r>
            <a:endParaRPr lang="pl-PL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u="sng" dirty="0">
                <a:latin typeface="+mn-lt"/>
              </a:rPr>
              <a:t>Budowę obwałowań i bulwarów w </a:t>
            </a:r>
            <a:r>
              <a:rPr lang="pl-PL" u="sng" dirty="0" smtClean="0">
                <a:latin typeface="+mn-lt"/>
              </a:rPr>
              <a:t>351 </a:t>
            </a:r>
            <a:r>
              <a:rPr lang="pl-PL" u="sng" dirty="0">
                <a:latin typeface="+mn-lt"/>
              </a:rPr>
              <a:t>lokalizacjach  </a:t>
            </a:r>
            <a:r>
              <a:rPr lang="pl-PL" dirty="0" smtClean="0">
                <a:latin typeface="+mn-lt"/>
              </a:rPr>
              <a:t>(535 </a:t>
            </a:r>
            <a:r>
              <a:rPr lang="pl-PL" dirty="0">
                <a:latin typeface="+mn-lt"/>
              </a:rPr>
              <a:t>mln </a:t>
            </a:r>
            <a:r>
              <a:rPr lang="pl-PL" dirty="0" smtClean="0">
                <a:latin typeface="+mn-lt"/>
              </a:rPr>
              <a:t>zł; Soła, Skawa, Raba, Dunajec, Wisłoka, Skawinka, Rudawa, Wilga, </a:t>
            </a:r>
            <a:r>
              <a:rPr lang="pl-PL" dirty="0" err="1" smtClean="0">
                <a:latin typeface="+mn-lt"/>
              </a:rPr>
              <a:t>Podłężanka</a:t>
            </a:r>
            <a:r>
              <a:rPr lang="pl-PL" dirty="0" smtClean="0">
                <a:latin typeface="+mn-lt"/>
              </a:rPr>
              <a:t>, </a:t>
            </a:r>
            <a:r>
              <a:rPr lang="pl-PL" dirty="0" err="1" smtClean="0">
                <a:latin typeface="+mn-lt"/>
              </a:rPr>
              <a:t>Dłubna</a:t>
            </a:r>
            <a:r>
              <a:rPr lang="pl-PL" dirty="0" smtClean="0">
                <a:latin typeface="+mn-lt"/>
              </a:rPr>
              <a:t>, Prądnik, Sudoł Dominikański, Szreniawa);</a:t>
            </a:r>
            <a:endParaRPr lang="pl-PL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u="sng" dirty="0">
                <a:latin typeface="+mn-lt"/>
              </a:rPr>
              <a:t>Przebudowę </a:t>
            </a:r>
            <a:r>
              <a:rPr lang="pl-PL" u="sng" dirty="0" smtClean="0">
                <a:latin typeface="+mn-lt"/>
              </a:rPr>
              <a:t>93 </a:t>
            </a:r>
            <a:r>
              <a:rPr lang="pl-PL" u="sng" dirty="0">
                <a:latin typeface="+mn-lt"/>
              </a:rPr>
              <a:t>mostów</a:t>
            </a:r>
            <a:r>
              <a:rPr lang="pl-PL" dirty="0">
                <a:latin typeface="+mn-lt"/>
              </a:rPr>
              <a:t> </a:t>
            </a:r>
            <a:r>
              <a:rPr lang="pl-PL" dirty="0" smtClean="0">
                <a:latin typeface="+mn-lt"/>
              </a:rPr>
              <a:t>(82 </a:t>
            </a:r>
            <a:r>
              <a:rPr lang="pl-PL" dirty="0">
                <a:latin typeface="+mn-lt"/>
              </a:rPr>
              <a:t>mln </a:t>
            </a:r>
            <a:r>
              <a:rPr lang="pl-PL" dirty="0" smtClean="0">
                <a:latin typeface="+mn-lt"/>
              </a:rPr>
              <a:t>zł; Soła, Skawa, Raba, Dunajec,</a:t>
            </a:r>
            <a:r>
              <a:rPr lang="pl-PL" dirty="0"/>
              <a:t> </a:t>
            </a:r>
            <a:r>
              <a:rPr lang="pl-PL" dirty="0">
                <a:latin typeface="+mn-lt"/>
              </a:rPr>
              <a:t>Rudawa, Wilga, </a:t>
            </a:r>
            <a:r>
              <a:rPr lang="pl-PL" dirty="0" err="1">
                <a:latin typeface="+mn-lt"/>
              </a:rPr>
              <a:t>Podłężanka</a:t>
            </a:r>
            <a:r>
              <a:rPr lang="pl-PL" dirty="0">
                <a:latin typeface="+mn-lt"/>
              </a:rPr>
              <a:t>, </a:t>
            </a:r>
            <a:r>
              <a:rPr lang="pl-PL" dirty="0" err="1" smtClean="0">
                <a:latin typeface="+mn-lt"/>
              </a:rPr>
              <a:t>Dłubnia</a:t>
            </a:r>
            <a:r>
              <a:rPr lang="pl-PL" dirty="0">
                <a:latin typeface="+mn-lt"/>
              </a:rPr>
              <a:t>, Prądnik, Sudoł Dominikański, </a:t>
            </a:r>
            <a:r>
              <a:rPr lang="pl-PL" dirty="0" smtClean="0">
                <a:latin typeface="+mn-lt"/>
              </a:rPr>
              <a:t>Szreniawa</a:t>
            </a:r>
            <a:r>
              <a:rPr lang="pl-PL" dirty="0" smtClean="0">
                <a:latin typeface="+mn-lt"/>
              </a:rPr>
              <a:t>);</a:t>
            </a:r>
            <a:endParaRPr lang="pl-PL" strike="sngStrike" dirty="0" smtClean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u="sng" dirty="0" smtClean="0">
                <a:latin typeface="+mn-lt"/>
              </a:rPr>
              <a:t>Inne </a:t>
            </a:r>
            <a:r>
              <a:rPr lang="pl-PL" dirty="0" smtClean="0">
                <a:latin typeface="+mn-lt"/>
              </a:rPr>
              <a:t>(m.in</a:t>
            </a:r>
            <a:r>
              <a:rPr lang="pl-PL" dirty="0" smtClean="0">
                <a:latin typeface="+mn-lt"/>
              </a:rPr>
              <a:t>. kanały, jazy, pompownie)  </a:t>
            </a:r>
            <a:r>
              <a:rPr lang="pl-PL" u="sng" dirty="0" smtClean="0">
                <a:latin typeface="+mn-lt"/>
              </a:rPr>
              <a:t>35 inwestycji </a:t>
            </a:r>
            <a:r>
              <a:rPr lang="pl-PL" dirty="0" smtClean="0">
                <a:latin typeface="+mn-lt"/>
              </a:rPr>
              <a:t>(96 mln zł; Soła, Skawa, Raba, Dunajec,</a:t>
            </a:r>
            <a:r>
              <a:rPr lang="pl-PL" dirty="0"/>
              <a:t> </a:t>
            </a:r>
            <a:r>
              <a:rPr lang="pl-PL" dirty="0">
                <a:latin typeface="+mn-lt"/>
              </a:rPr>
              <a:t>Rudawa, Wilga, </a:t>
            </a:r>
            <a:r>
              <a:rPr lang="pl-PL" dirty="0" err="1">
                <a:latin typeface="+mn-lt"/>
              </a:rPr>
              <a:t>Podłężanka</a:t>
            </a:r>
            <a:r>
              <a:rPr lang="pl-PL" dirty="0">
                <a:latin typeface="+mn-lt"/>
              </a:rPr>
              <a:t>, </a:t>
            </a:r>
            <a:r>
              <a:rPr lang="pl-PL" dirty="0" err="1">
                <a:latin typeface="+mn-lt"/>
              </a:rPr>
              <a:t>Dłubna</a:t>
            </a:r>
            <a:r>
              <a:rPr lang="pl-PL" dirty="0">
                <a:latin typeface="+mn-lt"/>
              </a:rPr>
              <a:t>, Prądnik, Sudoł Dominikański</a:t>
            </a:r>
            <a:r>
              <a:rPr lang="pl-PL" dirty="0" smtClean="0">
                <a:latin typeface="+mn-lt"/>
              </a:rPr>
              <a:t>, </a:t>
            </a:r>
            <a:r>
              <a:rPr lang="pl-PL" dirty="0" err="1" smtClean="0">
                <a:latin typeface="+mn-lt"/>
              </a:rPr>
              <a:t>Dłubnia</a:t>
            </a:r>
            <a:r>
              <a:rPr lang="pl-PL" dirty="0" smtClean="0">
                <a:latin typeface="+mn-lt"/>
              </a:rPr>
              <a:t>, </a:t>
            </a:r>
            <a:r>
              <a:rPr lang="pl-PL" dirty="0">
                <a:latin typeface="+mn-lt"/>
              </a:rPr>
              <a:t>Szreniawa </a:t>
            </a:r>
            <a:r>
              <a:rPr lang="pl-PL" dirty="0" smtClean="0">
                <a:latin typeface="+mn-lt"/>
              </a:rPr>
              <a:t>).</a:t>
            </a:r>
            <a:endParaRPr lang="pl-PL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dirty="0"/>
          </a:p>
          <a:p>
            <a:pPr algn="l"/>
            <a:endParaRPr lang="pl-PL" baseline="30000" dirty="0"/>
          </a:p>
          <a:p>
            <a:pPr lvl="0" algn="l"/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884870" y="296213"/>
            <a:ext cx="60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+mn-lt"/>
              </a:rPr>
              <a:t>ANALIZA PROGRAMU INWESTYCYJNEGO </a:t>
            </a:r>
            <a:endParaRPr lang="pl-PL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8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 txBox="1">
            <a:spLocks/>
          </p:cNvSpPr>
          <p:nvPr/>
        </p:nvSpPr>
        <p:spPr bwMode="auto">
          <a:xfrm>
            <a:off x="597389" y="2776418"/>
            <a:ext cx="86439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l-PL" sz="2400" b="1" dirty="0" smtClean="0"/>
              <a:t>Przykładowa analiza szorstkości</a:t>
            </a:r>
          </a:p>
          <a:p>
            <a:pPr>
              <a:buNone/>
            </a:pPr>
            <a:r>
              <a:rPr lang="pl-PL" sz="2400" b="1" dirty="0" smtClean="0"/>
              <a:t>Zlewnia: Raba</a:t>
            </a:r>
          </a:p>
          <a:p>
            <a:pPr>
              <a:buNone/>
            </a:pPr>
            <a:r>
              <a:rPr lang="pl-PL" sz="2400" b="1" dirty="0" err="1" smtClean="0"/>
              <a:t>Podzlewnia</a:t>
            </a:r>
            <a:r>
              <a:rPr lang="pl-PL" sz="2400" b="1" dirty="0" smtClean="0"/>
              <a:t>: Krzyworzeka </a:t>
            </a:r>
            <a:endParaRPr lang="pl-PL" sz="2400" dirty="0"/>
          </a:p>
          <a:p>
            <a:pPr algn="ctr">
              <a:buFont typeface="Arial" panose="020B0604020202020204" pitchFamily="34" charset="0"/>
              <a:buNone/>
            </a:pPr>
            <a:endParaRPr lang="pl-PL" altLang="pl-PL" sz="2400" b="1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5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32023" y="2817342"/>
            <a:ext cx="38141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dirty="0" smtClean="0">
                <a:latin typeface="+mj-lt"/>
              </a:rPr>
              <a:t>Wg API:</a:t>
            </a:r>
          </a:p>
          <a:p>
            <a:pPr lvl="0"/>
            <a:r>
              <a:rPr lang="pl-PL" dirty="0" smtClean="0">
                <a:latin typeface="+mj-lt"/>
              </a:rPr>
              <a:t>Budowa lewego wału na Krzyworzece w km 5+548 – 6+148</a:t>
            </a:r>
          </a:p>
          <a:p>
            <a:pPr lvl="0"/>
            <a:endParaRPr lang="pl-PL" dirty="0" smtClean="0">
              <a:latin typeface="+mj-lt"/>
            </a:endParaRPr>
          </a:p>
          <a:p>
            <a:pPr lvl="0"/>
            <a:r>
              <a:rPr lang="pl-PL" dirty="0" smtClean="0">
                <a:latin typeface="+mj-lt"/>
              </a:rPr>
              <a:t>n = 0,05375 – wysoka trawa</a:t>
            </a:r>
          </a:p>
          <a:p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 descr="C:\Users\pmro\Desktop\wal5+5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0450" y="332184"/>
            <a:ext cx="4203550" cy="652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865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 txBox="1">
            <a:spLocks/>
          </p:cNvSpPr>
          <p:nvPr/>
        </p:nvSpPr>
        <p:spPr bwMode="auto">
          <a:xfrm>
            <a:off x="500062" y="2943468"/>
            <a:ext cx="86439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l-PL" sz="2000" dirty="0" smtClean="0"/>
              <a:t>Współczynnik szorstkości </a:t>
            </a:r>
            <a:r>
              <a:rPr lang="pl-PL" sz="2000" b="1" dirty="0" smtClean="0"/>
              <a:t>„n” </a:t>
            </a:r>
          </a:p>
          <a:p>
            <a:pPr>
              <a:buNone/>
            </a:pPr>
            <a:r>
              <a:rPr lang="pl-PL" sz="2000" dirty="0" smtClean="0"/>
              <a:t>jest </a:t>
            </a:r>
            <a:r>
              <a:rPr lang="pl-PL" sz="2000" dirty="0"/>
              <a:t>jednym z </a:t>
            </a:r>
            <a:r>
              <a:rPr lang="pl-PL" sz="2000" dirty="0" smtClean="0"/>
              <a:t>czynników wpływających </a:t>
            </a:r>
            <a:r>
              <a:rPr lang="pl-PL" sz="2000" dirty="0"/>
              <a:t>na  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poprawność obliczenia przepływów w korycie cieku </a:t>
            </a:r>
          </a:p>
          <a:p>
            <a:pPr>
              <a:buNone/>
            </a:pPr>
            <a:r>
              <a:rPr lang="pl-PL" sz="2000" dirty="0" smtClean="0"/>
              <a:t>co </a:t>
            </a:r>
            <a:r>
              <a:rPr lang="pl-PL" sz="2000" dirty="0"/>
              <a:t>w istotny </a:t>
            </a:r>
            <a:r>
              <a:rPr lang="pl-PL" sz="2000" dirty="0" smtClean="0"/>
              <a:t>sposób przekłada się </a:t>
            </a:r>
            <a:r>
              <a:rPr lang="pl-PL" sz="2000" dirty="0"/>
              <a:t>na </a:t>
            </a:r>
            <a:r>
              <a:rPr lang="pl-PL" sz="2000" dirty="0" smtClean="0"/>
              <a:t>zasięg stref zalewowych.</a:t>
            </a:r>
            <a:endParaRPr lang="pl-PL" altLang="pl-PL" sz="1000" b="1" dirty="0">
              <a:solidFill>
                <a:srgbClr val="0070C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884870" y="296213"/>
            <a:ext cx="60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+mn-lt"/>
              </a:rPr>
              <a:t>ANALIZA PROGRAMU INWESTYCYJNEGO </a:t>
            </a:r>
            <a:endParaRPr lang="pl-PL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6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17492</TotalTime>
  <Words>725</Words>
  <Application>Microsoft Office PowerPoint</Application>
  <PresentationFormat>Pokaz na ekranie (4:3)</PresentationFormat>
  <Paragraphs>134</Paragraphs>
  <Slides>23</Slides>
  <Notes>13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 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BANK ŚWIATOWY</vt:lpstr>
      <vt:lpstr>Inwestycje planowane do zrealizowania ze środków Banku Światowego w województwie małopolskim 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Dziękuję za uwagę  </vt:lpstr>
    </vt:vector>
  </TitlesOfParts>
  <Company>OOLE Grzegorz Machnik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Grzegorz Machnik</dc:creator>
  <cp:lastModifiedBy>apol</cp:lastModifiedBy>
  <cp:revision>1716</cp:revision>
  <cp:lastPrinted>2015-06-16T05:14:37Z</cp:lastPrinted>
  <dcterms:created xsi:type="dcterms:W3CDTF">2012-08-29T12:11:13Z</dcterms:created>
  <dcterms:modified xsi:type="dcterms:W3CDTF">2015-08-25T05:23:42Z</dcterms:modified>
</cp:coreProperties>
</file>