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69" r:id="rId2"/>
    <p:sldMasterId id="2147483670" r:id="rId3"/>
  </p:sldMasterIdLst>
  <p:handoutMasterIdLst>
    <p:handoutMasterId r:id="rId24"/>
  </p:handoutMasterIdLst>
  <p:sldIdLst>
    <p:sldId id="256" r:id="rId4"/>
    <p:sldId id="257" r:id="rId5"/>
    <p:sldId id="262" r:id="rId6"/>
    <p:sldId id="261" r:id="rId7"/>
    <p:sldId id="260" r:id="rId8"/>
    <p:sldId id="259" r:id="rId9"/>
    <p:sldId id="268" r:id="rId10"/>
    <p:sldId id="269" r:id="rId11"/>
    <p:sldId id="271" r:id="rId12"/>
    <p:sldId id="275" r:id="rId13"/>
    <p:sldId id="274" r:id="rId14"/>
    <p:sldId id="272" r:id="rId15"/>
    <p:sldId id="276" r:id="rId16"/>
    <p:sldId id="258" r:id="rId17"/>
    <p:sldId id="263" r:id="rId18"/>
    <p:sldId id="264" r:id="rId19"/>
    <p:sldId id="273" r:id="rId20"/>
    <p:sldId id="270" r:id="rId21"/>
    <p:sldId id="265" r:id="rId22"/>
    <p:sldId id="267" r:id="rId2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64034" autoAdjust="0"/>
  </p:normalViewPr>
  <p:slideViewPr>
    <p:cSldViewPr>
      <p:cViewPr varScale="1">
        <p:scale>
          <a:sx n="98" d="100"/>
          <a:sy n="98" d="100"/>
        </p:scale>
        <p:origin x="-9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F29C04E-017C-42B9-9B69-9608E61B3F7C}" type="datetimeFigureOut">
              <a:rPr lang="pl-PL"/>
              <a:pPr>
                <a:defRPr/>
              </a:pPr>
              <a:t>2015-01-12</a:t>
            </a:fld>
            <a:endParaRPr lang="pl-PL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E5B24F4-3E00-44E1-9A30-AF1E9F8F8A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zentacja_soczek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zentacja_soczek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zentacja_soczek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/?PR24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468313" y="5919788"/>
            <a:ext cx="8424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1200" b="1" dirty="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pl-PL" altLang="pl-PL" sz="1200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pl-PL" altLang="pl-PL" sz="1400" b="1" dirty="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pl-PL" altLang="pl-PL" sz="1400" b="1" dirty="0">
                <a:solidFill>
                  <a:srgbClr val="000066"/>
                </a:solidFill>
                <a:latin typeface="Comic Sans MS" pitchFamily="66" charset="0"/>
              </a:rPr>
            </a:br>
            <a:endParaRPr lang="pl-PL" altLang="pl-PL" sz="1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Informacja dotycząca zwalczania barszczu Sosnowskiego na terenie województwa </a:t>
            </a:r>
            <a:r>
              <a:rPr lang="pl-PL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małopolskiego</a:t>
            </a:r>
            <a: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w ramach projektu:</a:t>
            </a:r>
            <a:b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„Środowisko bez Barszczu Sosnowskiego (</a:t>
            </a:r>
            <a:r>
              <a:rPr lang="pl-PL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Heracleum</a:t>
            </a:r>
            <a: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Sosnowskyi</a:t>
            </a:r>
            <a: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Manden</a:t>
            </a:r>
            <a:r>
              <a:rPr lang="pl-PL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”</a:t>
            </a:r>
            <a:endParaRPr lang="pl-PL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63159"/>
            <a:ext cx="4032448" cy="387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Efekty prac:</a:t>
            </a:r>
            <a:endParaRPr lang="pl-PL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efekt wykonania zabiegu chem na skarpir śródpoln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5300" y="1916113"/>
            <a:ext cx="5613400" cy="42100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91264" cy="639762"/>
          </a:xfrm>
        </p:spPr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Efekt uzyskany 3h po zabiegu chemicznym.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efekt uzyskany po 3 godz po zabiegu che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139505" cy="315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0886"/>
          </a:xfrm>
        </p:spPr>
        <p:txBody>
          <a:bodyPr/>
          <a:lstStyle/>
          <a:p>
            <a:r>
              <a:rPr lang="pl-PL" sz="2000" dirty="0" smtClean="0"/>
              <a:t>Efekt skutecznego zabiegu chemicznego:</a:t>
            </a:r>
            <a:endParaRPr lang="pl-PL" sz="2000" dirty="0"/>
          </a:p>
        </p:txBody>
      </p:sp>
      <p:pic>
        <p:nvPicPr>
          <p:cNvPr id="4" name="Symbol zastępczy zawartości 3" descr="efekt skutecznego zabiegu ch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4838" cy="414114"/>
          </a:xfrm>
        </p:spPr>
        <p:txBody>
          <a:bodyPr/>
          <a:lstStyle/>
          <a:p>
            <a:r>
              <a:rPr lang="pl-PL" sz="2400" dirty="0" smtClean="0">
                <a:solidFill>
                  <a:srgbClr val="00B050"/>
                </a:solidFill>
              </a:rPr>
              <a:t>Gminy na terenie których występuje barszcz Sosnowskiego</a:t>
            </a:r>
            <a:endParaRPr lang="pl-PL" sz="2400" dirty="0">
              <a:solidFill>
                <a:srgbClr val="00B050"/>
              </a:solidFill>
            </a:endParaRPr>
          </a:p>
        </p:txBody>
      </p:sp>
      <p:pic>
        <p:nvPicPr>
          <p:cNvPr id="4" name="Symbol zastępczy zawartości 3" descr="mapa_gminy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391454" cy="4524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/>
          <a:lstStyle/>
          <a:p>
            <a:r>
              <a:rPr lang="pl-PL" sz="2400" dirty="0" smtClean="0">
                <a:solidFill>
                  <a:srgbClr val="00B050"/>
                </a:solidFill>
              </a:rPr>
              <a:t>30 gmin z 12 powiatów, które przystąpiły do projektu: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ctr">
              <a:buNone/>
            </a:pPr>
            <a:r>
              <a:rPr lang="pl-PL" sz="1600" dirty="0" smtClean="0"/>
              <a:t>Biały Dunajec,</a:t>
            </a:r>
          </a:p>
          <a:p>
            <a:pPr algn="ctr">
              <a:buNone/>
            </a:pPr>
            <a:r>
              <a:rPr lang="pl-PL" sz="1600" dirty="0" smtClean="0"/>
              <a:t>Bukowno,</a:t>
            </a:r>
          </a:p>
          <a:p>
            <a:pPr algn="ctr">
              <a:buNone/>
            </a:pPr>
            <a:r>
              <a:rPr lang="pl-PL" sz="1600" dirty="0" smtClean="0"/>
              <a:t>Bukowina Tatrzańska,</a:t>
            </a:r>
          </a:p>
          <a:p>
            <a:pPr algn="ctr">
              <a:buNone/>
            </a:pPr>
            <a:r>
              <a:rPr lang="pl-PL" sz="1600" dirty="0" smtClean="0"/>
              <a:t>Czchów,</a:t>
            </a:r>
          </a:p>
          <a:p>
            <a:pPr algn="ctr">
              <a:buNone/>
            </a:pPr>
            <a:r>
              <a:rPr lang="pl-PL" sz="1600" dirty="0" smtClean="0"/>
              <a:t>Dąbrowa Tarnowska,</a:t>
            </a:r>
          </a:p>
          <a:p>
            <a:pPr algn="ctr">
              <a:buNone/>
            </a:pPr>
            <a:r>
              <a:rPr lang="pl-PL" sz="1600" dirty="0" smtClean="0"/>
              <a:t>Dobczyce,</a:t>
            </a:r>
          </a:p>
          <a:p>
            <a:pPr algn="ctr">
              <a:buNone/>
            </a:pPr>
            <a:r>
              <a:rPr lang="pl-PL" sz="1600" dirty="0" smtClean="0"/>
              <a:t>Gdów,</a:t>
            </a:r>
          </a:p>
          <a:p>
            <a:pPr algn="ctr">
              <a:buNone/>
            </a:pPr>
            <a:r>
              <a:rPr lang="pl-PL" sz="1600" dirty="0" smtClean="0"/>
              <a:t>Gromnik,</a:t>
            </a:r>
          </a:p>
          <a:p>
            <a:pPr algn="ctr">
              <a:buNone/>
            </a:pPr>
            <a:r>
              <a:rPr lang="pl-PL" sz="1600" dirty="0" smtClean="0"/>
              <a:t>Kamionka Wielka,</a:t>
            </a:r>
          </a:p>
          <a:p>
            <a:pPr algn="ctr">
              <a:buNone/>
            </a:pPr>
            <a:r>
              <a:rPr lang="pl-PL" sz="1600" dirty="0" smtClean="0"/>
              <a:t>Kocmyrzów,</a:t>
            </a:r>
          </a:p>
          <a:p>
            <a:pPr algn="ctr">
              <a:buNone/>
            </a:pPr>
            <a:r>
              <a:rPr lang="pl-PL" sz="1600" dirty="0" smtClean="0"/>
              <a:t>Korzenna,</a:t>
            </a:r>
          </a:p>
          <a:p>
            <a:pPr algn="ctr">
              <a:buNone/>
            </a:pPr>
            <a:r>
              <a:rPr lang="pl-PL" sz="1600" dirty="0" smtClean="0"/>
              <a:t>Krynica,</a:t>
            </a:r>
          </a:p>
          <a:p>
            <a:pPr algn="ctr">
              <a:buNone/>
            </a:pPr>
            <a:r>
              <a:rPr lang="pl-PL" sz="1600" dirty="0" smtClean="0"/>
              <a:t>Lubień,</a:t>
            </a:r>
          </a:p>
          <a:p>
            <a:pPr algn="ctr">
              <a:buNone/>
            </a:pPr>
            <a:r>
              <a:rPr lang="pl-PL" sz="1600" dirty="0" smtClean="0"/>
              <a:t>Łącko,</a:t>
            </a:r>
          </a:p>
          <a:p>
            <a:pPr algn="ctr">
              <a:buNone/>
            </a:pPr>
            <a:r>
              <a:rPr lang="pl-PL" sz="1600" dirty="0" smtClean="0"/>
              <a:t>Łapsze Niżne,</a:t>
            </a:r>
          </a:p>
          <a:p>
            <a:pPr algn="ctr">
              <a:buNone/>
            </a:pPr>
            <a:r>
              <a:rPr lang="pl-PL" sz="1600" dirty="0" smtClean="0"/>
              <a:t>Mszana Dolna, </a:t>
            </a:r>
          </a:p>
          <a:p>
            <a:pPr algn="ctr">
              <a:buNone/>
            </a:pPr>
            <a:r>
              <a:rPr lang="pl-PL" sz="1600" dirty="0" smtClean="0"/>
              <a:t>Nowy Targ (miasto),</a:t>
            </a:r>
          </a:p>
          <a:p>
            <a:pPr algn="ctr">
              <a:buNone/>
            </a:pPr>
            <a:r>
              <a:rPr lang="pl-PL" sz="1600" dirty="0" smtClean="0"/>
              <a:t>Nowy Targ (</a:t>
            </a:r>
            <a:r>
              <a:rPr lang="pl-PL" sz="1600" dirty="0" err="1" smtClean="0"/>
              <a:t>gmina</a:t>
            </a:r>
            <a:r>
              <a:rPr lang="pl-PL" sz="1600" dirty="0" smtClean="0"/>
              <a:t>)</a:t>
            </a:r>
          </a:p>
          <a:p>
            <a:pPr algn="ctr">
              <a:buNone/>
            </a:pPr>
            <a:r>
              <a:rPr lang="pl-PL" sz="1600" dirty="0" smtClean="0"/>
              <a:t>Ochotnica Dolna,</a:t>
            </a:r>
          </a:p>
          <a:p>
            <a:pPr algn="ctr">
              <a:buNone/>
            </a:pPr>
            <a:r>
              <a:rPr lang="pl-PL" sz="1600" dirty="0" smtClean="0"/>
              <a:t>Olkusz,</a:t>
            </a:r>
          </a:p>
          <a:p>
            <a:pPr algn="ctr">
              <a:buNone/>
            </a:pPr>
            <a:r>
              <a:rPr lang="pl-PL" sz="1600" dirty="0" smtClean="0"/>
              <a:t>Podegrodzie,</a:t>
            </a:r>
          </a:p>
          <a:p>
            <a:pPr algn="ctr">
              <a:buNone/>
            </a:pPr>
            <a:r>
              <a:rPr lang="pl-PL" sz="1600" dirty="0" smtClean="0"/>
              <a:t>Szaflary,</a:t>
            </a:r>
          </a:p>
          <a:p>
            <a:pPr algn="ctr">
              <a:buNone/>
            </a:pPr>
            <a:r>
              <a:rPr lang="pl-PL" sz="1600" dirty="0" smtClean="0"/>
              <a:t>Szerzyny,</a:t>
            </a:r>
          </a:p>
          <a:p>
            <a:pPr algn="ctr">
              <a:buNone/>
            </a:pPr>
            <a:r>
              <a:rPr lang="pl-PL" sz="1600" dirty="0" smtClean="0"/>
              <a:t>Trzyciąż,</a:t>
            </a:r>
          </a:p>
          <a:p>
            <a:pPr algn="ctr">
              <a:buNone/>
            </a:pPr>
            <a:r>
              <a:rPr lang="pl-PL" sz="1600" dirty="0" smtClean="0"/>
              <a:t>Tarnów,</a:t>
            </a:r>
          </a:p>
          <a:p>
            <a:pPr algn="ctr">
              <a:buNone/>
            </a:pPr>
            <a:r>
              <a:rPr lang="pl-PL" sz="1600" dirty="0" smtClean="0"/>
              <a:t>Wieprz,</a:t>
            </a:r>
          </a:p>
          <a:p>
            <a:pPr algn="ctr">
              <a:buNone/>
            </a:pPr>
            <a:r>
              <a:rPr lang="pl-PL" sz="1600" dirty="0" smtClean="0"/>
              <a:t>Wiśniowa,</a:t>
            </a:r>
          </a:p>
          <a:p>
            <a:pPr algn="ctr">
              <a:buNone/>
            </a:pPr>
            <a:r>
              <a:rPr lang="pl-PL" sz="1600" dirty="0" smtClean="0"/>
              <a:t>Wolbrom,</a:t>
            </a:r>
          </a:p>
          <a:p>
            <a:pPr algn="ctr">
              <a:buNone/>
            </a:pPr>
            <a:r>
              <a:rPr lang="pl-PL" sz="1600" dirty="0" smtClean="0"/>
              <a:t>Zakopane,</a:t>
            </a:r>
          </a:p>
          <a:p>
            <a:pPr algn="ctr">
              <a:buNone/>
            </a:pPr>
            <a:r>
              <a:rPr lang="pl-PL" sz="1600" dirty="0" smtClean="0"/>
              <a:t>Zielonki.</a:t>
            </a:r>
            <a:endParaRPr lang="pl-PL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/>
          <a:lstStyle/>
          <a:p>
            <a:r>
              <a:rPr lang="pl-PL" sz="2400" dirty="0" smtClean="0">
                <a:solidFill>
                  <a:srgbClr val="00B050"/>
                </a:solidFill>
              </a:rPr>
              <a:t>13 gmin które nie przystąpiły do programu a na terenie których występuje barszcz Sosnowskiego:</a:t>
            </a:r>
            <a:endParaRPr lang="pl-PL" sz="2400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pl-PL" sz="1800" dirty="0" smtClean="0"/>
              <a:t>Charsznica,</a:t>
            </a:r>
          </a:p>
          <a:p>
            <a:pPr algn="ctr">
              <a:buNone/>
            </a:pPr>
            <a:r>
              <a:rPr lang="pl-PL" sz="1800" dirty="0" smtClean="0"/>
              <a:t>Gołcza’</a:t>
            </a:r>
          </a:p>
          <a:p>
            <a:pPr algn="ctr">
              <a:buNone/>
            </a:pPr>
            <a:r>
              <a:rPr lang="pl-PL" sz="1800" dirty="0" smtClean="0"/>
              <a:t>Miechów,</a:t>
            </a:r>
          </a:p>
          <a:p>
            <a:pPr algn="ctr">
              <a:buNone/>
            </a:pPr>
            <a:r>
              <a:rPr lang="pl-PL" sz="1800" dirty="0" smtClean="0"/>
              <a:t>Łososina Dolna,</a:t>
            </a:r>
          </a:p>
          <a:p>
            <a:pPr algn="ctr">
              <a:buNone/>
            </a:pPr>
            <a:r>
              <a:rPr lang="pl-PL" sz="1800" dirty="0" smtClean="0"/>
              <a:t>Nowy Sącz,</a:t>
            </a:r>
          </a:p>
          <a:p>
            <a:pPr algn="ctr">
              <a:buNone/>
            </a:pPr>
            <a:r>
              <a:rPr lang="pl-PL" sz="1800" dirty="0" smtClean="0"/>
              <a:t>Chełmiec,</a:t>
            </a:r>
          </a:p>
          <a:p>
            <a:pPr algn="ctr">
              <a:buNone/>
            </a:pPr>
            <a:r>
              <a:rPr lang="pl-PL" sz="1800" dirty="0" smtClean="0"/>
              <a:t>Stary Sącz,</a:t>
            </a:r>
          </a:p>
          <a:p>
            <a:pPr algn="ctr">
              <a:buNone/>
            </a:pPr>
            <a:r>
              <a:rPr lang="pl-PL" sz="1800" dirty="0" smtClean="0"/>
              <a:t>Uście Gorlickie,</a:t>
            </a:r>
          </a:p>
          <a:p>
            <a:pPr algn="ctr">
              <a:buNone/>
            </a:pPr>
            <a:r>
              <a:rPr lang="pl-PL" sz="1800" dirty="0" smtClean="0"/>
              <a:t>Szczawnica,</a:t>
            </a:r>
          </a:p>
          <a:p>
            <a:pPr algn="ctr">
              <a:buNone/>
            </a:pPr>
            <a:r>
              <a:rPr lang="pl-PL" sz="1800" dirty="0" smtClean="0"/>
              <a:t>Poronin,</a:t>
            </a:r>
          </a:p>
          <a:p>
            <a:pPr algn="ctr">
              <a:buNone/>
            </a:pPr>
            <a:r>
              <a:rPr lang="pl-PL" sz="1800" dirty="0" smtClean="0"/>
              <a:t>Biecz,</a:t>
            </a:r>
          </a:p>
          <a:p>
            <a:pPr algn="ctr">
              <a:buNone/>
            </a:pPr>
            <a:r>
              <a:rPr lang="pl-PL" sz="1800" dirty="0" err="1" smtClean="0"/>
              <a:t>Kłąj</a:t>
            </a:r>
            <a:r>
              <a:rPr lang="pl-PL" sz="1800" dirty="0" smtClean="0"/>
              <a:t>,</a:t>
            </a:r>
          </a:p>
          <a:p>
            <a:pPr algn="ctr">
              <a:buNone/>
            </a:pPr>
            <a:r>
              <a:rPr lang="pl-PL" sz="1800" dirty="0" smtClean="0"/>
              <a:t>Mędrzechów.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/>
          <a:lstStyle/>
          <a:p>
            <a:r>
              <a:rPr lang="pl-PL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Przepisy prawne:</a:t>
            </a:r>
            <a:endParaRPr lang="pl-PL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Obowiązek zwalczania barszczu Sosnowskiego wynika z 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 ustawy z dnia 18 grudnia 2003 r., </a:t>
            </a:r>
          </a:p>
          <a:p>
            <a:pPr algn="ctr">
              <a:buNone/>
            </a:pP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o ochronie </a:t>
            </a:r>
            <a:r>
              <a:rPr lang="pl-PL" sz="1600" u="sng" dirty="0" err="1" smtClean="0">
                <a:latin typeface="Times New Roman" pitchFamily="18" charset="0"/>
                <a:cs typeface="Times New Roman" pitchFamily="18" charset="0"/>
              </a:rPr>
              <a:t>roślin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 (Dz. U. z 2014 r., poz. 210.)</a:t>
            </a:r>
          </a:p>
          <a:p>
            <a:pPr algn="ctr">
              <a:buNone/>
            </a:pPr>
            <a:endParaRPr lang="pl-PL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1.    Zgodnie z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art.3 ust. 2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ww. ustawy w przypadku podejrzenia lub  stwierdzenia wystąpienia organizmów szkodliwych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wojewódzki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inspektor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ochrony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roślin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i nasiennictwa:</a:t>
            </a:r>
          </a:p>
          <a:p>
            <a:pPr>
              <a:buFontTx/>
              <a:buChar char="-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Identyfikuje organizm szkodliwy i źródło jego pochodzenia,</a:t>
            </a:r>
          </a:p>
          <a:p>
            <a:pPr>
              <a:buFontTx/>
              <a:buChar char="-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Ocenia możliwość dalszego rozprzestrzeniania się organizmu szkodliwego i możliwości jego zwalczania.</a:t>
            </a:r>
          </a:p>
          <a:p>
            <a:pPr>
              <a:buFontTx/>
              <a:buChar char="-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2.    Zgodnie z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art.4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ww. ustawy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wojewódzki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inspektor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ochrony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roślin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i nasiennictwa dokonuje oceny stopnia zagrożenia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roślin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produktów roślinnych lub przedmiotów. 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W przypadku stwierdzenia zagrożenia rozprzestrzeniania się organizmu </a:t>
            </a:r>
            <a:r>
              <a:rPr lang="pl-PL" sz="1600" u="sng" dirty="0" err="1" smtClean="0">
                <a:latin typeface="Times New Roman" pitchFamily="18" charset="0"/>
                <a:cs typeface="Times New Roman" pitchFamily="18" charset="0"/>
              </a:rPr>
              <a:t>niekwarantannowego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 lub możliwości wywołania przez niego strat gospodarczych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wojewódzki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inspektor informuje zainteresowane podmioty o sposobach i terminach zwalczania tego organizmu.</a:t>
            </a:r>
          </a:p>
          <a:p>
            <a:pPr algn="ctr">
              <a:buNone/>
            </a:pPr>
            <a:endParaRPr lang="pl-PL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 startAt="3"/>
            </a:pP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Na podstawie </a:t>
            </a:r>
            <a:r>
              <a:rPr lang="pl-PL" sz="1600" b="1" u="sng" dirty="0" smtClean="0">
                <a:latin typeface="Times New Roman" pitchFamily="18" charset="0"/>
                <a:cs typeface="Times New Roman" pitchFamily="18" charset="0"/>
              </a:rPr>
              <a:t>art. 8 ust. 1, pkt. 1, lit b 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ww. ustawy </a:t>
            </a:r>
            <a:r>
              <a:rPr lang="pl-PL" sz="1600" u="sng" dirty="0" err="1" smtClean="0">
                <a:latin typeface="Times New Roman" pitchFamily="18" charset="0"/>
                <a:cs typeface="Times New Roman" pitchFamily="18" charset="0"/>
              </a:rPr>
              <a:t>wojewódzki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 inspektor, w przypadku wystąpienia lub podejrzenia wystąpienia organizmów kwarantannowych może w drodze decyzji, na koszt podmioty nakazać zniszczenie </a:t>
            </a:r>
            <a:r>
              <a:rPr lang="pl-PL" sz="1600" u="sng" dirty="0" err="1" smtClean="0">
                <a:latin typeface="Times New Roman" pitchFamily="18" charset="0"/>
                <a:cs typeface="Times New Roman" pitchFamily="18" charset="0"/>
              </a:rPr>
              <a:t>roślin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, produktów roślinnych lub przedmiotów, określając sposób zniszczenia.</a:t>
            </a:r>
          </a:p>
          <a:p>
            <a:pPr>
              <a:buAutoNum type="arabicPeriod" startAt="3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3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Zgodnie z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art.8 ust.1 i ust.5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w przypadku szczególnego zagrożenia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roślin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przez organizmy kwarantannowe, 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minister właściwy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do spraw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rolnictwa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może w drodze 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</a:rPr>
              <a:t>rozporządzenia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wprowadzić na obszarze całego kraju lub jego części nakazy lub zakazy, określając zakres obowiązków i terminy ich realizacji.</a:t>
            </a:r>
          </a:p>
          <a:p>
            <a:pPr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W nawiązaniu do pkt. 3 i 4, zgodnie z art. 9 ww. ustawy przepisy art. 6-8a stosuje się również do organizmów </a:t>
            </a:r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niekwarantannowych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mając na uwadze ujednolicenie działań podejmowanych w tym zakresie na terytorium wspólnoty.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terenie Unii Europejskiej występuje około 12 tys. gatunków obcych z których 10-15 % rozmnożyło się i szeroko rozprzestrzeniło, powodując zagrożenie dla bioróżnorodności oraz negatywne skutki gospodarcze i społeczne.</a:t>
            </a:r>
          </a:p>
          <a:p>
            <a:pPr algn="ctr">
              <a:buNone/>
            </a:pPr>
            <a:r>
              <a:rPr lang="pl-PL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Unia zobowiązała się do powstrzymania do 2020 r. utraty różnorodności biologicznej. W tym celu postanowiono ustanowić ramy prawne dla działań zapobiegawczych, minimalizujących i ograniczających niekorzystny wpływ inwazyjnych gatunków obcych.</a:t>
            </a:r>
          </a:p>
          <a:p>
            <a:pPr algn="ctr">
              <a:buNone/>
            </a:pPr>
            <a:endParaRPr lang="pl-PL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Rozporządzenie Parlamentu Europejskiego i Rady (UE) nr 1143/2014 z dnia 22 października 2014 r. w sprawie działań zapobiegawczych i zaradczych w odniesieniu do wprowadzania i rozprzestrzeniania inwazyjnych gatunków obcych (</a:t>
            </a:r>
            <a:r>
              <a:rPr lang="pl-PL" sz="15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Dz.Urz</a:t>
            </a:r>
            <a:r>
              <a:rPr lang="pl-PL" sz="1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. L 317 z 4.11.2014 , s.35</a:t>
            </a:r>
            <a:r>
              <a:rPr lang="pl-PL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buNone/>
            </a:pPr>
            <a:endParaRPr lang="pl-PL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Rozporządzenie weszło w życie  1 stycznia 2015 r.</a:t>
            </a:r>
          </a:p>
          <a:p>
            <a:pPr algn="ctr">
              <a:buNone/>
            </a:pPr>
            <a:endParaRPr lang="pl-PL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Zgodnie z rozporządzeniem Komisja Europejska będzie prowadzić wykaz inwazyjnych gatunków obcych, stwarzających zagrożenie </a:t>
            </a:r>
            <a:r>
              <a:rPr lang="pl-PL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dla środowiska Krajów </a:t>
            </a:r>
            <a:r>
              <a:rPr lang="pl-PL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Unii Europejskiej. Rozporządzenie określa kryteria uzupełniania, tworzenia wykazu, w tym dowody naukowe i nowy instrument pozwalający ocenić potencjalną szkodliwość gatunku-ocen ryzyka.</a:t>
            </a:r>
          </a:p>
          <a:p>
            <a:pPr algn="ctr">
              <a:buNone/>
            </a:pPr>
            <a:endParaRPr lang="pl-PL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W terminie </a:t>
            </a:r>
            <a:r>
              <a:rPr lang="pl-PL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miesięcy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przyjęcia wykazu unijnego, państwa członkowskie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ustanawiają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swój system nadzoru, w którym rejestrują występowanie w środowisku gatunków inwazyjnych.</a:t>
            </a:r>
          </a:p>
          <a:p>
            <a:pPr algn="ctr">
              <a:buNone/>
            </a:pP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W przypadku, gdy państwo członkowskie stwierdzi, że gatunek może być inwazyjny i ma dowód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zagrożenie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tego gatunku, nie znajdującego się w wykazie, może podjąć środki nadzwyczajne, dążące do wprowadzenia zakazów. </a:t>
            </a:r>
          </a:p>
          <a:p>
            <a:pPr algn="ctr">
              <a:buNone/>
            </a:pP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 terminie </a:t>
            </a:r>
            <a:r>
              <a:rPr lang="pl-PL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miesięcy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umieszczenia w wykazie unijnym,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państwa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muszą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wprowadzić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 środki zaradcze wobec gatunków inwazyjnych, które rozprzestrzeniły się na szeroką skalę. </a:t>
            </a:r>
          </a:p>
          <a:p>
            <a:pPr algn="ctr">
              <a:buNone/>
            </a:pP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Powinny one obejmować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zwalczanie ich metodami fizycznymi, chemicznymi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biologicznymi.</a:t>
            </a: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88032"/>
          </a:xfrm>
        </p:spPr>
        <p:txBody>
          <a:bodyPr/>
          <a:lstStyle/>
          <a:p>
            <a:r>
              <a:rPr lang="pl-PL" dirty="0" smtClean="0">
                <a:solidFill>
                  <a:srgbClr val="009900"/>
                </a:solidFill>
                <a:latin typeface="Monotype Corsiva" pitchFamily="66" charset="0"/>
              </a:rPr>
              <a:t>Barszcz Sosnowskiego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Barszcz Sosnowskiego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jest rośliną inwazyjną, szeroko rozpowszechnioną na terenie województwa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małopolskiego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Szkodliwość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roślin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barszczu Sosnowskiego wynika z ich właściwości parzących i alergizujących stanowiących zagrożenia dla zdrowia ludzi i zwierząt. Zasadniczymi trudnościami w zwalczaniu tej rośliny jest jej wysoki współczynnik rozmnażania, odporności na wiele herbicydów oraz potrzeba wielokrotnego i dokładnego stosowania zabiegów niszczących na obszarze jej występowania.</a:t>
            </a:r>
            <a:endParaRPr lang="pl-PL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Dziękuję za uwagę.</a:t>
            </a:r>
          </a:p>
          <a:p>
            <a:endParaRPr lang="pl-PL" dirty="0" smtClean="0"/>
          </a:p>
          <a:p>
            <a:endParaRPr lang="pl-PL" dirty="0" smtClean="0"/>
          </a:p>
          <a:p>
            <a:pPr algn="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Stanisław Siemek</a:t>
            </a:r>
          </a:p>
          <a:p>
            <a:pPr algn="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Dyrektor Wydziału Rolnictwa</a:t>
            </a:r>
          </a:p>
          <a:p>
            <a:pPr algn="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Małopolskiego Urzędu Wojewódzkiego w Krakowie.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/>
          <a:lstStyle/>
          <a:p>
            <a:r>
              <a:rPr lang="pl-PL" dirty="0" smtClean="0">
                <a:solidFill>
                  <a:srgbClr val="009900"/>
                </a:solidFill>
                <a:latin typeface="Monotype Corsiva" pitchFamily="66" charset="0"/>
              </a:rPr>
              <a:t>Barszcz Sosnowskiego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Skupiska barszczu Sosnowskiego zlokalizowane są w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43 gminach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położonych na terenie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14 powiatów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województwa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małopolskiego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głównie na nieużytkach oraz w pobliżu cieków wodnych  w tym również na obszarach Natura2000 - (wzdłuż rzeki Dunajec oraz na terenie dolinek jurajskich).</a:t>
            </a:r>
          </a:p>
          <a:p>
            <a:pPr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/>
          <a:lstStyle/>
          <a:p>
            <a:r>
              <a:rPr lang="pl-PL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Cel projektu „Środowisko bez Barszczu Sosnowskiego”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algn="ctr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Celem projektu jest inwentaryzacja, monitoring, zniszczenie i wyeliminowanie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roślin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barszczu Sosnowskiego występującego na terenie </a:t>
            </a:r>
            <a:r>
              <a:rPr lang="pl-PL" sz="2800" u="sng" dirty="0" smtClean="0">
                <a:latin typeface="Times New Roman" pitchFamily="18" charset="0"/>
                <a:cs typeface="Times New Roman" pitchFamily="18" charset="0"/>
              </a:rPr>
              <a:t>gmin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woj.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małopolskiego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w tym na obszarach należących  do </a:t>
            </a:r>
            <a:r>
              <a:rPr lang="pl-PL" sz="2800" u="sng" dirty="0" smtClean="0">
                <a:latin typeface="Times New Roman" pitchFamily="18" charset="0"/>
                <a:cs typeface="Times New Roman" pitchFamily="18" charset="0"/>
              </a:rPr>
              <a:t>Uniwersytetu Rolniczego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800" u="sng" dirty="0" smtClean="0">
                <a:latin typeface="Times New Roman" pitchFamily="18" charset="0"/>
                <a:cs typeface="Times New Roman" pitchFamily="18" charset="0"/>
              </a:rPr>
              <a:t> Instytutu Hodowli i Aklimatyzacji Roślin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w  Województwie Małopolskim.</a:t>
            </a:r>
          </a:p>
          <a:p>
            <a:pPr algn="ctr">
              <a:buNone/>
            </a:pPr>
            <a:endParaRPr lang="pl-PL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r>
              <a:rPr lang="pl-PL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Podstawowe dane dotyczące projektu:</a:t>
            </a:r>
            <a:endParaRPr lang="pl-PL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>
              <a:buNone/>
            </a:pP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Projekt „Środowisko bez Barszczu Sosnowskiego ” korzysta z: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dofinansowania  pochodzącego z Islandii, Liechtensteinu i Norwegii w ramach Mechanizmu finansowego Europejskiego Obszaru Gospodarczego 2009-2014.</a:t>
            </a:r>
          </a:p>
          <a:p>
            <a:pPr algn="ctr"/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Okres realizacji projektu :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kwiecień 2014 r. - kwiecień 2016 r.</a:t>
            </a:r>
          </a:p>
          <a:p>
            <a:pPr algn="ctr"/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Koszt realizacji projektu: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3 798 806 zł.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Kwota dofinansowania projektu: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3 228 985 zł.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Intensywność dofinansowania: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85%</a:t>
            </a:r>
          </a:p>
          <a:p>
            <a:pPr>
              <a:buNone/>
            </a:pPr>
            <a:endParaRPr lang="pl-PL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800" u="sng" dirty="0" smtClean="0">
                <a:latin typeface="Times New Roman" pitchFamily="18" charset="0"/>
                <a:cs typeface="Times New Roman" pitchFamily="18" charset="0"/>
              </a:rPr>
              <a:t>Koordynatorami projektu są:</a:t>
            </a:r>
          </a:p>
          <a:p>
            <a:pPr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Uniwersytet Rolniczy w Krakowie: w 17 gminach, na powierzchni 59,1 ha,</a:t>
            </a:r>
          </a:p>
          <a:p>
            <a:pPr marL="514350" indent="-514350">
              <a:buAutoNum type="arabicPeriod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Małopolska Izba Rolnicza : w 12 gminach, na obszarze 47,5 ha;</a:t>
            </a:r>
          </a:p>
          <a:p>
            <a:pPr marL="514350" indent="-514350">
              <a:buAutoNum type="arabicPeriod"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ZD IHARS: w 1 gminie, na obszarze 24,1 ha.</a:t>
            </a:r>
          </a:p>
          <a:p>
            <a:pPr>
              <a:buNone/>
            </a:pPr>
            <a:endParaRPr lang="pl-PL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/>
          <a:lstStyle/>
          <a:p>
            <a:r>
              <a:rPr lang="pl-PL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Wykonanie w 2014 roku:</a:t>
            </a:r>
            <a:endParaRPr lang="pl-PL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AutoNum type="arabicPeriod"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Inwentaryzacja występowania barszczu Sosnowskiego w 30 gminach województwa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małopolskiego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na powierzchni 134 ha.</a:t>
            </a:r>
          </a:p>
          <a:p>
            <a:pPr>
              <a:buAutoNum type="arabicPeriod"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W okresie od 6-30 czerwca oraz 1-31 października 2014 r., przeprowadzono I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II turę szkoleń połączonych z warsztatami dotyczącymi praktycznych aspektów zwalczania barszczu Sosnowskiego w 30 gminach uczestniczących w projekcie.</a:t>
            </a:r>
          </a:p>
          <a:p>
            <a:pPr>
              <a:buAutoNum type="arabicPeriod"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Wykonano I etap zwalczania barszczu Sosnowskiego przy zastosowaniu metod chemicznych i mechanicznych : </a:t>
            </a:r>
          </a:p>
          <a:p>
            <a:pPr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  - 15-30 kwietnia 2014 r.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  - 1 lipca  do 30 sierpnia 2014 r.</a:t>
            </a:r>
          </a:p>
          <a:p>
            <a:pPr>
              <a:buAutoNum type="arabicPeriod"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r>
              <a:rPr lang="pl-PL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Przebieg prac:</a:t>
            </a:r>
            <a:endParaRPr lang="pl-PL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1. punktowy zabieg chemicz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128458" cy="3312368"/>
          </a:xfrm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4392488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ja1">
  <a:themeElements>
    <a:clrScheme name="Prezentacj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ja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Prezentacj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niestandard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sc3</Template>
  <TotalTime>5454</TotalTime>
  <Words>879</Words>
  <Application>Microsoft Office PowerPoint</Application>
  <PresentationFormat>Pokaz na ekranie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Prezentacja1</vt:lpstr>
      <vt:lpstr>Projekt niestandardowy</vt:lpstr>
      <vt:lpstr>1_Projekt niestandardowy</vt:lpstr>
      <vt:lpstr> Informacja dotycząca zwalczania barszczu Sosnowskiego na terenie województwa małopolskiego, w ramach projektu:  „Środowisko bez Barszczu Sosnowskiego (Heracleum Sosnowskyi Manden) ”</vt:lpstr>
      <vt:lpstr>Barszcz Sosnowskiego</vt:lpstr>
      <vt:lpstr>Barszcz Sosnowskiego</vt:lpstr>
      <vt:lpstr>Cel projektu „Środowisko bez Barszczu Sosnowskiego”</vt:lpstr>
      <vt:lpstr>Podstawowe dane dotyczące projektu:</vt:lpstr>
      <vt:lpstr>Slajd 6</vt:lpstr>
      <vt:lpstr>Wykonanie w 2014 roku:</vt:lpstr>
      <vt:lpstr>Przebieg prac:</vt:lpstr>
      <vt:lpstr>Slajd 9</vt:lpstr>
      <vt:lpstr>Efekty prac:</vt:lpstr>
      <vt:lpstr>Slajd 11</vt:lpstr>
      <vt:lpstr>Efekt skutecznego zabiegu chemicznego:</vt:lpstr>
      <vt:lpstr>Gminy na terenie których występuje barszcz Sosnowskiego</vt:lpstr>
      <vt:lpstr>30 gmin z 12 powiatów, które przystąpiły do projektu:</vt:lpstr>
      <vt:lpstr>13 gmin które nie przystąpiły do programu a na terenie których występuje barszcz Sosnowskiego:</vt:lpstr>
      <vt:lpstr>Przepisy prawne:</vt:lpstr>
      <vt:lpstr>Slajd 17</vt:lpstr>
      <vt:lpstr>Slajd 18</vt:lpstr>
      <vt:lpstr>Slajd 19</vt:lpstr>
      <vt:lpstr>Slajd 20</vt:lpstr>
    </vt:vector>
  </TitlesOfParts>
  <Company>MUW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 prezentacji MUW</dc:title>
  <dc:creator>Nowak</dc:creator>
  <cp:lastModifiedBy>slit</cp:lastModifiedBy>
  <cp:revision>390</cp:revision>
  <dcterms:created xsi:type="dcterms:W3CDTF">2004-01-30T15:11:37Z</dcterms:created>
  <dcterms:modified xsi:type="dcterms:W3CDTF">2015-01-12T08:26:09Z</dcterms:modified>
  <cp:category>wzor prezentacji MUW</cp:category>
</cp:coreProperties>
</file>